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404" r:id="rId2"/>
    <p:sldId id="304" r:id="rId3"/>
    <p:sldId id="407" r:id="rId4"/>
    <p:sldId id="409" r:id="rId5"/>
    <p:sldId id="417" r:id="rId6"/>
    <p:sldId id="413" r:id="rId7"/>
    <p:sldId id="418" r:id="rId8"/>
    <p:sldId id="419" r:id="rId9"/>
    <p:sldId id="420" r:id="rId10"/>
    <p:sldId id="421" r:id="rId11"/>
    <p:sldId id="422" r:id="rId12"/>
    <p:sldId id="423" r:id="rId13"/>
    <p:sldId id="424" r:id="rId14"/>
    <p:sldId id="425" r:id="rId15"/>
    <p:sldId id="405" r:id="rId16"/>
  </p:sldIdLst>
  <p:sldSz cx="10688638" cy="7562850"/>
  <p:notesSz cx="6797675" cy="9926638"/>
  <p:defaultTextStyle>
    <a:defPPr>
      <a:defRPr lang="ru-RU"/>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6" userDrawn="1">
          <p15:clr>
            <a:srgbClr val="A4A3A4"/>
          </p15:clr>
        </p15:guide>
        <p15:guide id="2" pos="3367">
          <p15:clr>
            <a:srgbClr val="A4A3A4"/>
          </p15:clr>
        </p15:guide>
        <p15:guide id="3" orient="horz" pos="1566" userDrawn="1">
          <p15:clr>
            <a:srgbClr val="A4A3A4"/>
          </p15:clr>
        </p15:guide>
        <p15:guide id="4" pos="335">
          <p15:clr>
            <a:srgbClr val="A4A3A4"/>
          </p15:clr>
        </p15:guide>
        <p15:guide id="5" pos="6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Оксана Кузнецова"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47D47"/>
    <a:srgbClr val="000000"/>
    <a:srgbClr val="4CAF90"/>
    <a:srgbClr val="40B60F"/>
    <a:srgbClr val="685BB6"/>
    <a:srgbClr val="DC7168"/>
    <a:srgbClr val="68AF90"/>
    <a:srgbClr val="A50021"/>
    <a:srgbClr val="CC0000"/>
    <a:srgbClr val="0090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4795" autoAdjust="0"/>
  </p:normalViewPr>
  <p:slideViewPr>
    <p:cSldViewPr snapToGrid="0" snapToObjects="1">
      <p:cViewPr varScale="1">
        <p:scale>
          <a:sx n="94" d="100"/>
          <a:sy n="94" d="100"/>
        </p:scale>
        <p:origin x="1728" y="184"/>
      </p:cViewPr>
      <p:guideLst>
        <p:guide orient="horz" pos="2406"/>
        <p:guide pos="3367"/>
        <p:guide orient="horz" pos="1566"/>
        <p:guide pos="335"/>
        <p:guide pos="60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ru-RU" dirty="0"/>
          </a:p>
        </p:txBody>
      </p:sp>
      <p:sp>
        <p:nvSpPr>
          <p:cNvPr id="3" name="Дата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391FF979-0CF3-4242-B9EA-B62788A904A2}" type="datetimeFigureOut">
              <a:rPr lang="ru-RU" smtClean="0"/>
              <a:t>14.10.2019</a:t>
            </a:fld>
            <a:endParaRPr lang="ru-RU" dirty="0"/>
          </a:p>
        </p:txBody>
      </p:sp>
      <p:sp>
        <p:nvSpPr>
          <p:cNvPr id="4" name="Нижний колонтитул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B5978BE8-457B-BD4D-8056-37BC349AF04D}" type="slidenum">
              <a:rPr lang="ru-RU" smtClean="0"/>
              <a:t>‹#›</a:t>
            </a:fld>
            <a:endParaRPr lang="ru-RU" dirty="0"/>
          </a:p>
        </p:txBody>
      </p:sp>
    </p:spTree>
    <p:extLst>
      <p:ext uri="{BB962C8B-B14F-4D97-AF65-F5344CB8AC3E}">
        <p14:creationId xmlns:p14="http://schemas.microsoft.com/office/powerpoint/2010/main" val="4192022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ru-RU" dirty="0"/>
          </a:p>
        </p:txBody>
      </p:sp>
      <p:sp>
        <p:nvSpPr>
          <p:cNvPr id="3" name="Дата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557A3A10-BA53-A448-A149-C063BFB04D5F}" type="datetimeFigureOut">
              <a:rPr lang="ru-RU" smtClean="0"/>
              <a:t>14.10.2019</a:t>
            </a:fld>
            <a:endParaRPr lang="ru-RU" dirty="0"/>
          </a:p>
        </p:txBody>
      </p:sp>
      <p:sp>
        <p:nvSpPr>
          <p:cNvPr id="4" name="Образ слайда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2108" tIns="46054" rIns="92108" bIns="46054" rtlCol="0" anchor="ctr"/>
          <a:lstStyle/>
          <a:p>
            <a:endParaRPr lang="ru-RU" dirty="0"/>
          </a:p>
        </p:txBody>
      </p:sp>
      <p:sp>
        <p:nvSpPr>
          <p:cNvPr id="5" name="Заметки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77430BBD-B3AD-DA42-B928-D5DC48546076}" type="slidenum">
              <a:rPr lang="ru-RU" smtClean="0"/>
              <a:t>‹#›</a:t>
            </a:fld>
            <a:endParaRPr lang="ru-RU" dirty="0"/>
          </a:p>
        </p:txBody>
      </p:sp>
    </p:spTree>
    <p:extLst>
      <p:ext uri="{BB962C8B-B14F-4D97-AF65-F5344CB8AC3E}">
        <p14:creationId xmlns:p14="http://schemas.microsoft.com/office/powerpoint/2010/main" val="33713871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36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25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101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212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593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539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27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30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10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388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017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768350" y="744538"/>
            <a:ext cx="526097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79768" y="4715154"/>
            <a:ext cx="5438140" cy="4466987"/>
          </a:xfrm>
          <a:prstGeom prst="rect">
            <a:avLst/>
          </a:prstGeom>
          <a:noFill/>
          <a:ln>
            <a:noFill/>
          </a:ln>
        </p:spPr>
        <p:txBody>
          <a:bodyPr spcFirstLastPara="1" wrap="square" lIns="92092" tIns="46034" rIns="92092" bIns="46034" anchor="t" anchorCtr="0">
            <a:noAutofit/>
          </a:bodyPr>
          <a:lstStyle/>
          <a:p>
            <a:endParaRPr sz="130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50442" y="9428583"/>
            <a:ext cx="2945660" cy="496332"/>
          </a:xfrm>
          <a:prstGeom prst="rect">
            <a:avLst/>
          </a:prstGeom>
          <a:noFill/>
          <a:ln>
            <a:noFill/>
          </a:ln>
        </p:spPr>
        <p:txBody>
          <a:bodyPr spcFirstLastPara="1" wrap="square" lIns="92092" tIns="46034" rIns="92092" bIns="46034" anchor="b" anchorCtr="0">
            <a:noAutofit/>
          </a:bodyPr>
          <a:lstStyle/>
          <a:p>
            <a:fld id="{00000000-1234-1234-1234-123412341234}" type="slidenum">
              <a:rPr lang="ru-RU">
                <a:solidFill>
                  <a:schemeClr val="dk1"/>
                </a:solidFill>
                <a:latin typeface="Calibri"/>
                <a:ea typeface="Calibri"/>
                <a:cs typeface="Calibri"/>
                <a:sym typeface="Calibri"/>
              </a:rPr>
              <a:pPr/>
              <a:t>10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198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Название 1"/>
          <p:cNvSpPr>
            <a:spLocks noGrp="1"/>
          </p:cNvSpPr>
          <p:nvPr>
            <p:ph type="title" hasCustomPrompt="1"/>
          </p:nvPr>
        </p:nvSpPr>
        <p:spPr>
          <a:xfrm>
            <a:off x="685997" y="3380971"/>
            <a:ext cx="3933545" cy="2484366"/>
          </a:xfrm>
          <a:prstGeom prst="rect">
            <a:avLst/>
          </a:prstGeom>
        </p:spPr>
        <p:txBody>
          <a:bodyPr lIns="99551" tIns="49775" rIns="99551" bIns="49775"/>
          <a:lstStyle>
            <a:lvl1pPr algn="l">
              <a:defRPr sz="2800" b="1">
                <a:solidFill>
                  <a:srgbClr val="4CAF90"/>
                </a:solidFill>
              </a:defRPr>
            </a:lvl1pPr>
          </a:lstStyle>
          <a:p>
            <a:r>
              <a:rPr lang="en-US" dirty="0"/>
              <a:t>ОБРАЗЕЦ ЗАГОЛОВКА</a:t>
            </a:r>
            <a:endParaRPr lang="ru-RU" dirty="0"/>
          </a:p>
        </p:txBody>
      </p:sp>
      <p:pic>
        <p:nvPicPr>
          <p:cNvPr id="6" name="Picture 5">
            <a:extLst>
              <a:ext uri="{FF2B5EF4-FFF2-40B4-BE49-F238E27FC236}">
                <a16:creationId xmlns:a16="http://schemas.microsoft.com/office/drawing/2014/main" id="{B55D33CE-12AD-A643-A427-2323E58A103E}"/>
              </a:ext>
            </a:extLst>
          </p:cNvPr>
          <p:cNvPicPr>
            <a:picLocks noChangeAspect="1"/>
          </p:cNvPicPr>
          <p:nvPr userDrawn="1"/>
        </p:nvPicPr>
        <p:blipFill>
          <a:blip r:embed="rId2"/>
          <a:stretch>
            <a:fillRect/>
          </a:stretch>
        </p:blipFill>
        <p:spPr>
          <a:xfrm>
            <a:off x="4025334" y="-400454"/>
            <a:ext cx="6663304" cy="7562850"/>
          </a:xfrm>
          <a:prstGeom prst="rect">
            <a:avLst/>
          </a:prstGeom>
        </p:spPr>
      </p:pic>
      <p:pic>
        <p:nvPicPr>
          <p:cNvPr id="7" name="Рисунок 3">
            <a:extLst>
              <a:ext uri="{FF2B5EF4-FFF2-40B4-BE49-F238E27FC236}">
                <a16:creationId xmlns:a16="http://schemas.microsoft.com/office/drawing/2014/main" id="{1E3AD172-8878-2B4E-8EE2-C156CBA72BE3}"/>
              </a:ext>
            </a:extLst>
          </p:cNvPr>
          <p:cNvPicPr>
            <a:picLocks noChangeAspect="1"/>
          </p:cNvPicPr>
          <p:nvPr userDrawn="1"/>
        </p:nvPicPr>
        <p:blipFill rotWithShape="1">
          <a:blip r:embed="rId3"/>
          <a:srcRect l="3666" t="6409" r="69767" b="80248"/>
          <a:stretch/>
        </p:blipFill>
        <p:spPr>
          <a:xfrm>
            <a:off x="5546221" y="400454"/>
            <a:ext cx="2787268" cy="992283"/>
          </a:xfrm>
          <a:prstGeom prst="rect">
            <a:avLst/>
          </a:prstGeom>
        </p:spPr>
      </p:pic>
      <p:pic>
        <p:nvPicPr>
          <p:cNvPr id="8" name="Picture 7">
            <a:extLst>
              <a:ext uri="{FF2B5EF4-FFF2-40B4-BE49-F238E27FC236}">
                <a16:creationId xmlns:a16="http://schemas.microsoft.com/office/drawing/2014/main" id="{D7D42619-72DF-7A45-9CBA-02C4B8A35D5A}"/>
              </a:ext>
            </a:extLst>
          </p:cNvPr>
          <p:cNvPicPr>
            <a:picLocks noChangeAspect="1"/>
          </p:cNvPicPr>
          <p:nvPr userDrawn="1"/>
        </p:nvPicPr>
        <p:blipFill rotWithShape="1">
          <a:blip r:embed="rId4"/>
          <a:srcRect b="28162"/>
          <a:stretch/>
        </p:blipFill>
        <p:spPr>
          <a:xfrm>
            <a:off x="6069097" y="5089793"/>
            <a:ext cx="3190492" cy="2473058"/>
          </a:xfrm>
          <a:prstGeom prst="rect">
            <a:avLst/>
          </a:prstGeom>
        </p:spPr>
      </p:pic>
      <p:pic>
        <p:nvPicPr>
          <p:cNvPr id="9" name="Picture 8">
            <a:extLst>
              <a:ext uri="{FF2B5EF4-FFF2-40B4-BE49-F238E27FC236}">
                <a16:creationId xmlns:a16="http://schemas.microsoft.com/office/drawing/2014/main" id="{0435EEDF-12E9-F045-AAFF-B6A6BA90EEDE}"/>
              </a:ext>
            </a:extLst>
          </p:cNvPr>
          <p:cNvPicPr>
            <a:picLocks noChangeAspect="1"/>
          </p:cNvPicPr>
          <p:nvPr userDrawn="1"/>
        </p:nvPicPr>
        <p:blipFill>
          <a:blip r:embed="rId5"/>
          <a:stretch>
            <a:fillRect/>
          </a:stretch>
        </p:blipFill>
        <p:spPr>
          <a:xfrm>
            <a:off x="486247" y="423252"/>
            <a:ext cx="3247484" cy="1130125"/>
          </a:xfrm>
          <a:prstGeom prst="rect">
            <a:avLst/>
          </a:prstGeom>
        </p:spPr>
      </p:pic>
      <p:pic>
        <p:nvPicPr>
          <p:cNvPr id="3" name="Picture 2">
            <a:extLst>
              <a:ext uri="{FF2B5EF4-FFF2-40B4-BE49-F238E27FC236}">
                <a16:creationId xmlns:a16="http://schemas.microsoft.com/office/drawing/2014/main" id="{595CC2FF-229A-7440-970A-B1FD2FA952A7}"/>
              </a:ext>
            </a:extLst>
          </p:cNvPr>
          <p:cNvPicPr>
            <a:picLocks noChangeAspect="1"/>
          </p:cNvPicPr>
          <p:nvPr userDrawn="1"/>
        </p:nvPicPr>
        <p:blipFill>
          <a:blip r:embed="rId6"/>
          <a:stretch>
            <a:fillRect/>
          </a:stretch>
        </p:blipFill>
        <p:spPr>
          <a:xfrm>
            <a:off x="3743315" y="391565"/>
            <a:ext cx="1758838" cy="1193497"/>
          </a:xfrm>
          <a:prstGeom prst="rect">
            <a:avLst/>
          </a:prstGeom>
        </p:spPr>
      </p:pic>
    </p:spTree>
    <p:extLst>
      <p:ext uri="{BB962C8B-B14F-4D97-AF65-F5344CB8AC3E}">
        <p14:creationId xmlns:p14="http://schemas.microsoft.com/office/powerpoint/2010/main" val="133804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hasCustomPrompt="1"/>
          </p:nvPr>
        </p:nvSpPr>
        <p:spPr>
          <a:xfrm>
            <a:off x="534432" y="1115665"/>
            <a:ext cx="9619774" cy="875695"/>
          </a:xfrm>
          <a:prstGeom prst="rect">
            <a:avLst/>
          </a:prstGeom>
        </p:spPr>
        <p:txBody>
          <a:bodyPr lIns="99551" tIns="49775" rIns="99551" bIns="49775"/>
          <a:lstStyle>
            <a:lvl1pPr algn="l">
              <a:defRPr sz="2000" b="1">
                <a:solidFill>
                  <a:schemeClr val="tx1">
                    <a:lumMod val="75000"/>
                    <a:lumOff val="25000"/>
                  </a:schemeClr>
                </a:solidFill>
              </a:defRPr>
            </a:lvl1pPr>
          </a:lstStyle>
          <a:p>
            <a:r>
              <a:rPr lang="en-US" dirty="0"/>
              <a:t>ОБРАЗЕЦ ЗАГОЛОВКА</a:t>
            </a:r>
            <a:endParaRPr lang="ru-RU" dirty="0"/>
          </a:p>
        </p:txBody>
      </p:sp>
      <p:sp>
        <p:nvSpPr>
          <p:cNvPr id="3" name="Содержимое 2"/>
          <p:cNvSpPr>
            <a:spLocks noGrp="1"/>
          </p:cNvSpPr>
          <p:nvPr>
            <p:ph idx="1"/>
          </p:nvPr>
        </p:nvSpPr>
        <p:spPr>
          <a:xfrm>
            <a:off x="3712472" y="1991360"/>
            <a:ext cx="6442572" cy="510635"/>
          </a:xfrm>
          <a:prstGeom prst="rect">
            <a:avLst/>
          </a:prstGeom>
        </p:spPr>
        <p:txBody>
          <a:bodyPr lIns="99551" tIns="49775" rIns="99551" bIns="49775"/>
          <a:lstStyle>
            <a:lvl1pPr marL="0" marR="0" indent="0" algn="l" defTabSz="497754" rtl="0" eaLnBrk="1" fontAlgn="auto" latinLnBrk="0" hangingPunct="1">
              <a:lnSpc>
                <a:spcPct val="100000"/>
              </a:lnSpc>
              <a:spcBef>
                <a:spcPct val="20000"/>
              </a:spcBef>
              <a:spcAft>
                <a:spcPts val="0"/>
              </a:spcAft>
              <a:buClrTx/>
              <a:buSzTx/>
              <a:buFontTx/>
              <a:buNone/>
              <a:tabLst/>
              <a:defRPr sz="1600">
                <a:solidFill>
                  <a:srgbClr val="00909B"/>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a:p>
            <a:pPr lvl="0"/>
            <a:endParaRPr lang="ru-RU" dirty="0"/>
          </a:p>
        </p:txBody>
      </p:sp>
      <p:sp>
        <p:nvSpPr>
          <p:cNvPr id="8" name="Номер слайда 5"/>
          <p:cNvSpPr>
            <a:spLocks noGrp="1"/>
          </p:cNvSpPr>
          <p:nvPr>
            <p:ph type="sldNum" sz="quarter" idx="4"/>
          </p:nvPr>
        </p:nvSpPr>
        <p:spPr>
          <a:xfrm>
            <a:off x="9418600" y="7005138"/>
            <a:ext cx="796568" cy="402652"/>
          </a:xfrm>
          <a:prstGeom prst="rect">
            <a:avLst/>
          </a:prstGeom>
        </p:spPr>
        <p:txBody>
          <a:bodyPr vert="horz" lIns="99551" tIns="49775" rIns="99551" bIns="49775" rtlCol="0" anchor="ctr"/>
          <a:lstStyle>
            <a:lvl1pPr algn="r">
              <a:defRPr sz="1300">
                <a:solidFill>
                  <a:srgbClr val="685BB6"/>
                </a:solidFill>
                <a:latin typeface="Tahoma"/>
              </a:defRPr>
            </a:lvl1pPr>
          </a:lstStyle>
          <a:p>
            <a:fld id="{23D704CE-4D68-584A-838A-AE5576E77FBD}" type="slidenum">
              <a:rPr lang="ru-RU" smtClean="0"/>
              <a:pPr/>
              <a:t>‹#›</a:t>
            </a:fld>
            <a:endParaRPr lang="ru-RU" dirty="0"/>
          </a:p>
        </p:txBody>
      </p:sp>
      <p:sp>
        <p:nvSpPr>
          <p:cNvPr id="6" name="Содержимое 2"/>
          <p:cNvSpPr>
            <a:spLocks noGrp="1"/>
          </p:cNvSpPr>
          <p:nvPr>
            <p:ph idx="10"/>
          </p:nvPr>
        </p:nvSpPr>
        <p:spPr>
          <a:xfrm>
            <a:off x="534433" y="1991360"/>
            <a:ext cx="3021674" cy="4729108"/>
          </a:xfrm>
          <a:prstGeom prst="rect">
            <a:avLst/>
          </a:prstGeom>
        </p:spPr>
        <p:txBody>
          <a:bodyPr lIns="99551" tIns="49775" rIns="99551" bIns="49775"/>
          <a:lstStyle>
            <a:lvl1pPr marL="169863" indent="-169863" algn="l">
              <a:buClr>
                <a:srgbClr val="00909B"/>
              </a:buClr>
              <a:tabLst/>
              <a:defRPr sz="1200">
                <a:solidFill>
                  <a:schemeClr val="tx1">
                    <a:lumMod val="75000"/>
                    <a:lumOff val="25000"/>
                  </a:schemeClr>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p:txBody>
      </p:sp>
      <p:sp>
        <p:nvSpPr>
          <p:cNvPr id="10" name="Содержимое 2"/>
          <p:cNvSpPr>
            <a:spLocks noGrp="1"/>
          </p:cNvSpPr>
          <p:nvPr>
            <p:ph idx="11" hasCustomPrompt="1"/>
          </p:nvPr>
        </p:nvSpPr>
        <p:spPr>
          <a:xfrm>
            <a:off x="3712472" y="2615722"/>
            <a:ext cx="6441733" cy="4089877"/>
          </a:xfrm>
          <a:prstGeom prst="rect">
            <a:avLst/>
          </a:prstGeom>
        </p:spPr>
        <p:txBody>
          <a:bodyPr lIns="99551" tIns="49775" rIns="99551" bIns="49775"/>
          <a:lstStyle>
            <a:lvl1pPr marL="0" indent="0" algn="l">
              <a:buNone/>
              <a:defRPr sz="1200">
                <a:solidFill>
                  <a:schemeClr val="tx1">
                    <a:lumMod val="75000"/>
                    <a:lumOff val="25000"/>
                  </a:schemeClr>
                </a:solidFill>
              </a:defRPr>
            </a:lvl1pPr>
            <a:lvl2pPr algn="l">
              <a:defRPr/>
            </a:lvl2pPr>
            <a:lvl3pPr algn="l">
              <a:defRPr/>
            </a:lvl3pPr>
            <a:lvl4pPr algn="l">
              <a:defRPr/>
            </a:lvl4pPr>
            <a:lvl5pPr algn="l">
              <a:defRPr/>
            </a:lvl5pPr>
          </a:lstStyle>
          <a:p>
            <a:pPr lvl="0"/>
            <a:r>
              <a:rPr lang="ru-RU" dirty="0"/>
              <a:t>Текст</a:t>
            </a:r>
          </a:p>
        </p:txBody>
      </p:sp>
      <p:pic>
        <p:nvPicPr>
          <p:cNvPr id="7" name="Рисунок 3">
            <a:extLst>
              <a:ext uri="{FF2B5EF4-FFF2-40B4-BE49-F238E27FC236}">
                <a16:creationId xmlns:a16="http://schemas.microsoft.com/office/drawing/2014/main" id="{DDD74E02-2E46-3E4D-8DA4-0E1CBD93E0CF}"/>
              </a:ext>
            </a:extLst>
          </p:cNvPr>
          <p:cNvPicPr>
            <a:picLocks noChangeAspect="1"/>
          </p:cNvPicPr>
          <p:nvPr userDrawn="1"/>
        </p:nvPicPr>
        <p:blipFill rotWithShape="1">
          <a:blip r:embed="rId2"/>
          <a:srcRect l="3666" t="6409" r="69767" b="80248"/>
          <a:stretch/>
        </p:blipFill>
        <p:spPr>
          <a:xfrm>
            <a:off x="320101" y="8280"/>
            <a:ext cx="2842811" cy="1012057"/>
          </a:xfrm>
          <a:prstGeom prst="rect">
            <a:avLst/>
          </a:prstGeom>
        </p:spPr>
      </p:pic>
      <p:pic>
        <p:nvPicPr>
          <p:cNvPr id="5" name="Picture 4">
            <a:extLst>
              <a:ext uri="{FF2B5EF4-FFF2-40B4-BE49-F238E27FC236}">
                <a16:creationId xmlns:a16="http://schemas.microsoft.com/office/drawing/2014/main" id="{A3E5282F-6420-D340-BC72-2E9F65F21916}"/>
              </a:ext>
            </a:extLst>
          </p:cNvPr>
          <p:cNvPicPr>
            <a:picLocks noChangeAspect="1"/>
          </p:cNvPicPr>
          <p:nvPr userDrawn="1"/>
        </p:nvPicPr>
        <p:blipFill rotWithShape="1">
          <a:blip r:embed="rId3"/>
          <a:srcRect l="35153"/>
          <a:stretch/>
        </p:blipFill>
        <p:spPr>
          <a:xfrm>
            <a:off x="6059277" y="0"/>
            <a:ext cx="4629360" cy="1070836"/>
          </a:xfrm>
          <a:prstGeom prst="rect">
            <a:avLst/>
          </a:prstGeom>
        </p:spPr>
      </p:pic>
      <p:pic>
        <p:nvPicPr>
          <p:cNvPr id="9" name="Picture 8">
            <a:extLst>
              <a:ext uri="{FF2B5EF4-FFF2-40B4-BE49-F238E27FC236}">
                <a16:creationId xmlns:a16="http://schemas.microsoft.com/office/drawing/2014/main" id="{44F05770-E45E-9946-B355-0587D9F04CE8}"/>
              </a:ext>
            </a:extLst>
          </p:cNvPr>
          <p:cNvPicPr>
            <a:picLocks noChangeAspect="1"/>
          </p:cNvPicPr>
          <p:nvPr userDrawn="1"/>
        </p:nvPicPr>
        <p:blipFill>
          <a:blip r:embed="rId4"/>
          <a:stretch>
            <a:fillRect/>
          </a:stretch>
        </p:blipFill>
        <p:spPr>
          <a:xfrm>
            <a:off x="4160223" y="8280"/>
            <a:ext cx="1579565" cy="1071847"/>
          </a:xfrm>
          <a:prstGeom prst="rect">
            <a:avLst/>
          </a:prstGeom>
        </p:spPr>
      </p:pic>
    </p:spTree>
    <p:extLst>
      <p:ext uri="{BB962C8B-B14F-4D97-AF65-F5344CB8AC3E}">
        <p14:creationId xmlns:p14="http://schemas.microsoft.com/office/powerpoint/2010/main" val="153934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hasCustomPrompt="1"/>
          </p:nvPr>
        </p:nvSpPr>
        <p:spPr>
          <a:xfrm>
            <a:off x="534432" y="1115665"/>
            <a:ext cx="9619774" cy="875695"/>
          </a:xfrm>
          <a:prstGeom prst="rect">
            <a:avLst/>
          </a:prstGeom>
        </p:spPr>
        <p:txBody>
          <a:bodyPr lIns="99551" tIns="49775" rIns="99551" bIns="49775"/>
          <a:lstStyle>
            <a:lvl1pPr algn="l">
              <a:defRPr sz="2000" b="1">
                <a:solidFill>
                  <a:schemeClr val="tx1">
                    <a:lumMod val="75000"/>
                    <a:lumOff val="25000"/>
                  </a:schemeClr>
                </a:solidFill>
              </a:defRPr>
            </a:lvl1pPr>
          </a:lstStyle>
          <a:p>
            <a:r>
              <a:rPr lang="en-US" dirty="0"/>
              <a:t>ОБРАЗЕЦ ЗАГОЛОВКА</a:t>
            </a:r>
            <a:endParaRPr lang="ru-RU" dirty="0"/>
          </a:p>
        </p:txBody>
      </p:sp>
      <p:sp>
        <p:nvSpPr>
          <p:cNvPr id="3" name="Содержимое 2"/>
          <p:cNvSpPr>
            <a:spLocks noGrp="1"/>
          </p:cNvSpPr>
          <p:nvPr>
            <p:ph idx="1"/>
          </p:nvPr>
        </p:nvSpPr>
        <p:spPr>
          <a:xfrm>
            <a:off x="534432" y="2501994"/>
            <a:ext cx="9619774" cy="4225907"/>
          </a:xfrm>
          <a:prstGeom prst="rect">
            <a:avLst/>
          </a:prstGeom>
        </p:spPr>
        <p:txBody>
          <a:bodyPr lIns="99551" tIns="49775" rIns="99551" bIns="49775"/>
          <a:lstStyle>
            <a:lvl1pPr marL="169863" indent="-169863" algn="l">
              <a:buClr>
                <a:srgbClr val="00909B"/>
              </a:buClr>
              <a:tabLst/>
              <a:defRPr sz="1200">
                <a:solidFill>
                  <a:schemeClr val="tx1">
                    <a:lumMod val="75000"/>
                    <a:lumOff val="25000"/>
                  </a:schemeClr>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p:txBody>
      </p:sp>
      <p:sp>
        <p:nvSpPr>
          <p:cNvPr id="6" name="Содержимое 2"/>
          <p:cNvSpPr>
            <a:spLocks noGrp="1"/>
          </p:cNvSpPr>
          <p:nvPr>
            <p:ph idx="10" hasCustomPrompt="1"/>
          </p:nvPr>
        </p:nvSpPr>
        <p:spPr>
          <a:xfrm>
            <a:off x="531383" y="1991360"/>
            <a:ext cx="9622823" cy="510635"/>
          </a:xfrm>
          <a:prstGeom prst="rect">
            <a:avLst/>
          </a:prstGeom>
        </p:spPr>
        <p:txBody>
          <a:bodyPr lIns="99551" tIns="49775" rIns="99551" bIns="49775"/>
          <a:lstStyle>
            <a:lvl1pPr marL="0" marR="0" indent="0" algn="l" defTabSz="497754" rtl="0" eaLnBrk="1" fontAlgn="auto" latinLnBrk="0" hangingPunct="1">
              <a:lnSpc>
                <a:spcPct val="100000"/>
              </a:lnSpc>
              <a:spcBef>
                <a:spcPct val="20000"/>
              </a:spcBef>
              <a:spcAft>
                <a:spcPts val="0"/>
              </a:spcAft>
              <a:buClrTx/>
              <a:buSzTx/>
              <a:buFontTx/>
              <a:buNone/>
              <a:tabLst/>
              <a:defRPr sz="2000" b="0">
                <a:solidFill>
                  <a:srgbClr val="00909B"/>
                </a:solidFill>
              </a:defRPr>
            </a:lvl1pPr>
            <a:lvl2pPr algn="l">
              <a:defRPr/>
            </a:lvl2pPr>
            <a:lvl3pPr algn="l">
              <a:defRPr/>
            </a:lvl3pPr>
            <a:lvl4pPr algn="l">
              <a:defRPr/>
            </a:lvl4pPr>
            <a:lvl5pPr algn="l">
              <a:defRPr/>
            </a:lvl5pPr>
          </a:lstStyle>
          <a:p>
            <a:pPr lvl="0"/>
            <a:r>
              <a:rPr lang="ru-RU" dirty="0"/>
              <a:t>ЗАГОЛОВОК</a:t>
            </a:r>
          </a:p>
          <a:p>
            <a:pPr lvl="0"/>
            <a:endParaRPr lang="ru-RU" dirty="0"/>
          </a:p>
        </p:txBody>
      </p:sp>
      <p:sp>
        <p:nvSpPr>
          <p:cNvPr id="10" name="Номер слайда 5"/>
          <p:cNvSpPr>
            <a:spLocks noGrp="1"/>
          </p:cNvSpPr>
          <p:nvPr>
            <p:ph type="sldNum" sz="quarter" idx="4"/>
          </p:nvPr>
        </p:nvSpPr>
        <p:spPr>
          <a:xfrm>
            <a:off x="9418600" y="7005138"/>
            <a:ext cx="796568" cy="402652"/>
          </a:xfrm>
          <a:prstGeom prst="rect">
            <a:avLst/>
          </a:prstGeom>
        </p:spPr>
        <p:txBody>
          <a:bodyPr vert="horz" lIns="99551" tIns="49775" rIns="99551" bIns="49775" rtlCol="0" anchor="ctr"/>
          <a:lstStyle>
            <a:lvl1pPr algn="r">
              <a:defRPr sz="1300">
                <a:solidFill>
                  <a:srgbClr val="685BB6"/>
                </a:solidFill>
                <a:latin typeface="Tahoma"/>
              </a:defRPr>
            </a:lvl1pPr>
          </a:lstStyle>
          <a:p>
            <a:fld id="{23D704CE-4D68-584A-838A-AE5576E77FBD}" type="slidenum">
              <a:rPr lang="ru-RU" smtClean="0"/>
              <a:pPr/>
              <a:t>‹#›</a:t>
            </a:fld>
            <a:endParaRPr lang="ru-RU" dirty="0"/>
          </a:p>
        </p:txBody>
      </p:sp>
    </p:spTree>
    <p:extLst>
      <p:ext uri="{BB962C8B-B14F-4D97-AF65-F5344CB8AC3E}">
        <p14:creationId xmlns:p14="http://schemas.microsoft.com/office/powerpoint/2010/main" val="7626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hasCustomPrompt="1"/>
          </p:nvPr>
        </p:nvSpPr>
        <p:spPr>
          <a:xfrm>
            <a:off x="534432" y="1115665"/>
            <a:ext cx="5650778" cy="875695"/>
          </a:xfrm>
          <a:prstGeom prst="rect">
            <a:avLst/>
          </a:prstGeom>
        </p:spPr>
        <p:txBody>
          <a:bodyPr lIns="99551" tIns="49775" rIns="99551" bIns="49775"/>
          <a:lstStyle>
            <a:lvl1pPr algn="l">
              <a:defRPr sz="2000" b="1">
                <a:solidFill>
                  <a:schemeClr val="tx1">
                    <a:lumMod val="75000"/>
                    <a:lumOff val="25000"/>
                  </a:schemeClr>
                </a:solidFill>
              </a:defRPr>
            </a:lvl1pPr>
          </a:lstStyle>
          <a:p>
            <a:r>
              <a:rPr lang="en-US" dirty="0"/>
              <a:t>ОБРАЗЕЦ ЗАГОЛОВКА</a:t>
            </a:r>
            <a:endParaRPr lang="ru-RU" dirty="0"/>
          </a:p>
        </p:txBody>
      </p:sp>
      <p:sp>
        <p:nvSpPr>
          <p:cNvPr id="3" name="Содержимое 2"/>
          <p:cNvSpPr>
            <a:spLocks noGrp="1"/>
          </p:cNvSpPr>
          <p:nvPr>
            <p:ph idx="1"/>
          </p:nvPr>
        </p:nvSpPr>
        <p:spPr>
          <a:xfrm>
            <a:off x="534432" y="2501994"/>
            <a:ext cx="5650778" cy="4225907"/>
          </a:xfrm>
          <a:prstGeom prst="rect">
            <a:avLst/>
          </a:prstGeom>
        </p:spPr>
        <p:txBody>
          <a:bodyPr lIns="99551" tIns="49775" rIns="99551" bIns="49775"/>
          <a:lstStyle>
            <a:lvl1pPr marL="169863" indent="-169863" algn="l">
              <a:buClr>
                <a:srgbClr val="00909B"/>
              </a:buClr>
              <a:tabLst/>
              <a:defRPr sz="1200">
                <a:solidFill>
                  <a:schemeClr val="tx1">
                    <a:lumMod val="75000"/>
                    <a:lumOff val="25000"/>
                  </a:schemeClr>
                </a:solidFill>
              </a:defRPr>
            </a:lvl1pPr>
            <a:lvl2pPr algn="l">
              <a:defRPr/>
            </a:lvl2pPr>
            <a:lvl3pPr algn="l">
              <a:defRPr/>
            </a:lvl3pPr>
            <a:lvl4pPr algn="l">
              <a:defRPr/>
            </a:lvl4pPr>
            <a:lvl5pPr algn="l">
              <a:defRPr/>
            </a:lvl5pPr>
          </a:lstStyle>
          <a:p>
            <a:pPr lvl="0"/>
            <a:r>
              <a:rPr lang="en-US" dirty="0" err="1"/>
              <a:t>Образец</a:t>
            </a:r>
            <a:r>
              <a:rPr lang="en-US" dirty="0"/>
              <a:t> </a:t>
            </a:r>
            <a:r>
              <a:rPr lang="en-US" dirty="0" err="1"/>
              <a:t>текста</a:t>
            </a:r>
            <a:endParaRPr lang="ru-RU" dirty="0"/>
          </a:p>
        </p:txBody>
      </p:sp>
      <p:sp>
        <p:nvSpPr>
          <p:cNvPr id="6" name="Содержимое 2"/>
          <p:cNvSpPr>
            <a:spLocks noGrp="1"/>
          </p:cNvSpPr>
          <p:nvPr>
            <p:ph idx="10" hasCustomPrompt="1"/>
          </p:nvPr>
        </p:nvSpPr>
        <p:spPr>
          <a:xfrm>
            <a:off x="531383" y="1991360"/>
            <a:ext cx="5652569" cy="510635"/>
          </a:xfrm>
          <a:prstGeom prst="rect">
            <a:avLst/>
          </a:prstGeom>
        </p:spPr>
        <p:txBody>
          <a:bodyPr lIns="99551" tIns="49775" rIns="99551" bIns="49775"/>
          <a:lstStyle>
            <a:lvl1pPr marL="0" marR="0" indent="0" algn="l" defTabSz="497754" rtl="0" eaLnBrk="1" fontAlgn="auto" latinLnBrk="0" hangingPunct="1">
              <a:lnSpc>
                <a:spcPct val="100000"/>
              </a:lnSpc>
              <a:spcBef>
                <a:spcPct val="20000"/>
              </a:spcBef>
              <a:spcAft>
                <a:spcPts val="0"/>
              </a:spcAft>
              <a:buClrTx/>
              <a:buSzTx/>
              <a:buFontTx/>
              <a:buNone/>
              <a:tabLst/>
              <a:defRPr sz="2000" b="0">
                <a:solidFill>
                  <a:srgbClr val="00909B"/>
                </a:solidFill>
              </a:defRPr>
            </a:lvl1pPr>
            <a:lvl2pPr algn="l">
              <a:defRPr/>
            </a:lvl2pPr>
            <a:lvl3pPr algn="l">
              <a:defRPr/>
            </a:lvl3pPr>
            <a:lvl4pPr algn="l">
              <a:defRPr/>
            </a:lvl4pPr>
            <a:lvl5pPr algn="l">
              <a:defRPr/>
            </a:lvl5pPr>
          </a:lstStyle>
          <a:p>
            <a:pPr lvl="0"/>
            <a:r>
              <a:rPr lang="ru-RU" dirty="0"/>
              <a:t>ЗАГОЛОВОК</a:t>
            </a:r>
          </a:p>
          <a:p>
            <a:pPr lvl="0"/>
            <a:endParaRPr lang="ru-RU" dirty="0"/>
          </a:p>
        </p:txBody>
      </p:sp>
      <p:sp>
        <p:nvSpPr>
          <p:cNvPr id="10" name="Номер слайда 5"/>
          <p:cNvSpPr>
            <a:spLocks noGrp="1"/>
          </p:cNvSpPr>
          <p:nvPr>
            <p:ph type="sldNum" sz="quarter" idx="4"/>
          </p:nvPr>
        </p:nvSpPr>
        <p:spPr>
          <a:xfrm>
            <a:off x="9418600" y="7005138"/>
            <a:ext cx="796568" cy="402652"/>
          </a:xfrm>
          <a:prstGeom prst="rect">
            <a:avLst/>
          </a:prstGeom>
        </p:spPr>
        <p:txBody>
          <a:bodyPr vert="horz" lIns="99551" tIns="49775" rIns="99551" bIns="49775" rtlCol="0" anchor="ctr"/>
          <a:lstStyle>
            <a:lvl1pPr algn="r">
              <a:defRPr sz="1300">
                <a:solidFill>
                  <a:srgbClr val="685BB6"/>
                </a:solidFill>
                <a:latin typeface="Tahoma"/>
              </a:defRPr>
            </a:lvl1pPr>
          </a:lstStyle>
          <a:p>
            <a:fld id="{23D704CE-4D68-584A-838A-AE5576E77FBD}" type="slidenum">
              <a:rPr lang="ru-RU" smtClean="0"/>
              <a:pPr/>
              <a:t>‹#›</a:t>
            </a:fld>
            <a:endParaRPr lang="ru-RU" dirty="0"/>
          </a:p>
        </p:txBody>
      </p:sp>
      <p:sp>
        <p:nvSpPr>
          <p:cNvPr id="7" name="Рисунок 6"/>
          <p:cNvSpPr>
            <a:spLocks noGrp="1"/>
          </p:cNvSpPr>
          <p:nvPr>
            <p:ph type="pic" sz="quarter" idx="11"/>
          </p:nvPr>
        </p:nvSpPr>
        <p:spPr>
          <a:xfrm>
            <a:off x="6452839" y="1122363"/>
            <a:ext cx="3716685" cy="5619750"/>
          </a:xfrm>
          <a:prstGeom prst="rect">
            <a:avLst/>
          </a:prstGeom>
        </p:spPr>
        <p:txBody>
          <a:bodyPr anchor="ctr"/>
          <a:lstStyle>
            <a:lvl1pPr algn="ctr">
              <a:defRPr sz="1800">
                <a:solidFill>
                  <a:schemeClr val="tx1">
                    <a:lumMod val="75000"/>
                    <a:lumOff val="25000"/>
                  </a:schemeClr>
                </a:solidFill>
              </a:defRPr>
            </a:lvl1pPr>
          </a:lstStyle>
          <a:p>
            <a:endParaRPr lang="ru-RU" dirty="0"/>
          </a:p>
        </p:txBody>
      </p:sp>
    </p:spTree>
    <p:extLst>
      <p:ext uri="{BB962C8B-B14F-4D97-AF65-F5344CB8AC3E}">
        <p14:creationId xmlns:p14="http://schemas.microsoft.com/office/powerpoint/2010/main" val="203866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2314247" y="3150673"/>
            <a:ext cx="6060141" cy="1800468"/>
          </a:xfrm>
          <a:prstGeom prst="rect">
            <a:avLst/>
          </a:prstGeom>
        </p:spPr>
        <p:txBody>
          <a:bodyPr lIns="99551" tIns="49775" rIns="99551" bIns="49775" anchor="t"/>
          <a:lstStyle>
            <a:lvl1pPr algn="l">
              <a:defRPr sz="4000" b="1" cap="all">
                <a:solidFill>
                  <a:srgbClr val="4CAF90"/>
                </a:solidFill>
              </a:defRPr>
            </a:lvl1pPr>
          </a:lstStyle>
          <a:p>
            <a:r>
              <a:rPr lang="en-US" dirty="0" err="1"/>
              <a:t>Образец</a:t>
            </a:r>
            <a:r>
              <a:rPr lang="en-US" dirty="0"/>
              <a:t> </a:t>
            </a:r>
            <a:r>
              <a:rPr lang="en-US" dirty="0" err="1"/>
              <a:t>заголовка</a:t>
            </a:r>
            <a:endParaRPr lang="ru-RU" dirty="0"/>
          </a:p>
        </p:txBody>
      </p:sp>
    </p:spTree>
    <p:extLst>
      <p:ext uri="{BB962C8B-B14F-4D97-AF65-F5344CB8AC3E}">
        <p14:creationId xmlns:p14="http://schemas.microsoft.com/office/powerpoint/2010/main" val="105181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591FA0-68DE-5D41-9EC6-C1F03BA3D12C}"/>
              </a:ext>
            </a:extLst>
          </p:cNvPr>
          <p:cNvPicPr>
            <a:picLocks noChangeAspect="1"/>
          </p:cNvPicPr>
          <p:nvPr userDrawn="1"/>
        </p:nvPicPr>
        <p:blipFill rotWithShape="1">
          <a:blip r:embed="rId2"/>
          <a:srcRect l="4635" t="40550"/>
          <a:stretch/>
        </p:blipFill>
        <p:spPr>
          <a:xfrm>
            <a:off x="0" y="0"/>
            <a:ext cx="10688638" cy="7562850"/>
          </a:xfrm>
          <a:prstGeom prst="rect">
            <a:avLst/>
          </a:prstGeom>
        </p:spPr>
      </p:pic>
      <p:pic>
        <p:nvPicPr>
          <p:cNvPr id="4" name="Picture 3">
            <a:extLst>
              <a:ext uri="{FF2B5EF4-FFF2-40B4-BE49-F238E27FC236}">
                <a16:creationId xmlns:a16="http://schemas.microsoft.com/office/drawing/2014/main" id="{22C831A5-9C48-464C-8030-920CB3EB68A3}"/>
              </a:ext>
            </a:extLst>
          </p:cNvPr>
          <p:cNvPicPr>
            <a:picLocks noChangeAspect="1"/>
          </p:cNvPicPr>
          <p:nvPr userDrawn="1"/>
        </p:nvPicPr>
        <p:blipFill rotWithShape="1">
          <a:blip r:embed="rId3"/>
          <a:srcRect b="28162"/>
          <a:stretch/>
        </p:blipFill>
        <p:spPr>
          <a:xfrm>
            <a:off x="3892939" y="3402980"/>
            <a:ext cx="5366650" cy="4159871"/>
          </a:xfrm>
          <a:prstGeom prst="rect">
            <a:avLst/>
          </a:prstGeom>
        </p:spPr>
      </p:pic>
      <p:sp>
        <p:nvSpPr>
          <p:cNvPr id="5" name="Название 1">
            <a:extLst>
              <a:ext uri="{FF2B5EF4-FFF2-40B4-BE49-F238E27FC236}">
                <a16:creationId xmlns:a16="http://schemas.microsoft.com/office/drawing/2014/main" id="{FD97CC8C-CB79-CA4D-9873-4064BBDA385F}"/>
              </a:ext>
            </a:extLst>
          </p:cNvPr>
          <p:cNvSpPr>
            <a:spLocks noGrp="1"/>
          </p:cNvSpPr>
          <p:nvPr>
            <p:ph type="title"/>
          </p:nvPr>
        </p:nvSpPr>
        <p:spPr>
          <a:xfrm>
            <a:off x="2314247" y="3150673"/>
            <a:ext cx="6060141" cy="1800468"/>
          </a:xfrm>
          <a:prstGeom prst="rect">
            <a:avLst/>
          </a:prstGeom>
        </p:spPr>
        <p:txBody>
          <a:bodyPr lIns="99551" tIns="49775" rIns="99551" bIns="49775" anchor="t"/>
          <a:lstStyle>
            <a:lvl1pPr algn="l">
              <a:defRPr sz="4000" b="1" cap="all">
                <a:solidFill>
                  <a:schemeClr val="bg1"/>
                </a:solidFill>
              </a:defRPr>
            </a:lvl1pPr>
          </a:lstStyle>
          <a:p>
            <a:r>
              <a:rPr lang="en-US" dirty="0" err="1"/>
              <a:t>Образец</a:t>
            </a:r>
            <a:r>
              <a:rPr lang="en-US" dirty="0"/>
              <a:t> </a:t>
            </a:r>
            <a:r>
              <a:rPr lang="en-US" dirty="0" err="1"/>
              <a:t>заголовка</a:t>
            </a:r>
            <a:endParaRPr lang="ru-RU" dirty="0"/>
          </a:p>
        </p:txBody>
      </p:sp>
    </p:spTree>
    <p:extLst>
      <p:ext uri="{BB962C8B-B14F-4D97-AF65-F5344CB8AC3E}">
        <p14:creationId xmlns:p14="http://schemas.microsoft.com/office/powerpoint/2010/main" val="71913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Нижний колонтитул 4"/>
          <p:cNvSpPr txBox="1">
            <a:spLocks/>
          </p:cNvSpPr>
          <p:nvPr userDrawn="1"/>
        </p:nvSpPr>
        <p:spPr>
          <a:xfrm>
            <a:off x="516819" y="7009643"/>
            <a:ext cx="3634475" cy="402652"/>
          </a:xfrm>
          <a:prstGeom prst="rect">
            <a:avLst/>
          </a:prstGeom>
        </p:spPr>
        <p:txBody>
          <a:bodyPr vert="horz" lIns="99551" tIns="49775" rIns="99551" bIns="49775" rtlCol="0" anchor="ctr"/>
          <a:lstStyle>
            <a:defPPr>
              <a:defRPr lang="ru-RU"/>
            </a:defPPr>
            <a:lvl1pPr marL="0" algn="l" defTabSz="497754" rtl="0" eaLnBrk="1" latinLnBrk="0" hangingPunct="1">
              <a:defRPr sz="1000" kern="1200">
                <a:solidFill>
                  <a:schemeClr val="tx1">
                    <a:tint val="75000"/>
                  </a:schemeClr>
                </a:solidFill>
                <a:latin typeface="Tahoma"/>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r>
              <a:rPr lang="ru-RU" sz="1000" u="sng" kern="1200" dirty="0" err="1">
                <a:solidFill>
                  <a:srgbClr val="4CAF90"/>
                </a:solidFill>
                <a:latin typeface="Tahoma"/>
                <a:ea typeface="+mn-ea"/>
                <a:cs typeface="+mn-cs"/>
              </a:rPr>
              <a:t>вашифинансы.рф</a:t>
            </a:r>
            <a:endParaRPr lang="ru-RU" u="sng" dirty="0">
              <a:solidFill>
                <a:srgbClr val="4CAF90"/>
              </a:solidFill>
            </a:endParaRPr>
          </a:p>
        </p:txBody>
      </p:sp>
      <p:sp>
        <p:nvSpPr>
          <p:cNvPr id="10" name="Номер слайда 5"/>
          <p:cNvSpPr>
            <a:spLocks noGrp="1"/>
          </p:cNvSpPr>
          <p:nvPr>
            <p:ph type="sldNum" sz="quarter" idx="4"/>
          </p:nvPr>
        </p:nvSpPr>
        <p:spPr>
          <a:xfrm>
            <a:off x="9418600" y="7005138"/>
            <a:ext cx="796568" cy="402652"/>
          </a:xfrm>
          <a:prstGeom prst="rect">
            <a:avLst/>
          </a:prstGeom>
        </p:spPr>
        <p:txBody>
          <a:bodyPr vert="horz" lIns="99551" tIns="49775" rIns="99551" bIns="49775" rtlCol="0" anchor="ctr"/>
          <a:lstStyle>
            <a:lvl1pPr algn="r">
              <a:defRPr sz="1300">
                <a:solidFill>
                  <a:srgbClr val="4CAF90"/>
                </a:solidFill>
                <a:latin typeface="Tahoma"/>
              </a:defRPr>
            </a:lvl1pPr>
          </a:lstStyle>
          <a:p>
            <a:fld id="{23D704CE-4D68-584A-838A-AE5576E77FBD}" type="slidenum">
              <a:rPr lang="ru-RU" smtClean="0"/>
              <a:pPr/>
              <a:t>‹#›</a:t>
            </a:fld>
            <a:endParaRPr lang="ru-RU" dirty="0"/>
          </a:p>
        </p:txBody>
      </p:sp>
    </p:spTree>
    <p:extLst>
      <p:ext uri="{BB962C8B-B14F-4D97-AF65-F5344CB8AC3E}">
        <p14:creationId xmlns:p14="http://schemas.microsoft.com/office/powerpoint/2010/main" val="1273720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1" r:id="rId5"/>
    <p:sldLayoutId id="2147483656" r:id="rId6"/>
  </p:sldLayoutIdLst>
  <p:hf hdr="0" dt="0"/>
  <p:txStyles>
    <p:titleStyle>
      <a:lvl1pPr algn="ctr" defTabSz="497754" rtl="0" eaLnBrk="1" latinLnBrk="0" hangingPunct="1">
        <a:spcBef>
          <a:spcPct val="0"/>
        </a:spcBef>
        <a:buNone/>
        <a:defRPr sz="4800" kern="1200">
          <a:solidFill>
            <a:schemeClr val="tx1"/>
          </a:solidFill>
          <a:latin typeface="Tahoma"/>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Tahoma"/>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Tahoma"/>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Tahoma"/>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Tahoma"/>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Tahoma"/>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ru-RU"/>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AD4F-4257-D143-A13A-A9D056CF9F8C}"/>
              </a:ext>
            </a:extLst>
          </p:cNvPr>
          <p:cNvSpPr>
            <a:spLocks noGrp="1"/>
          </p:cNvSpPr>
          <p:nvPr>
            <p:ph type="title"/>
          </p:nvPr>
        </p:nvSpPr>
        <p:spPr>
          <a:xfrm>
            <a:off x="140677" y="2042617"/>
            <a:ext cx="5034225" cy="2766920"/>
          </a:xfrm>
        </p:spPr>
        <p:txBody>
          <a:bodyPr/>
          <a:lstStyle/>
          <a:p>
            <a:pPr algn="ctr">
              <a:lnSpc>
                <a:spcPct val="150000"/>
              </a:lnSpc>
            </a:pPr>
            <a:r>
              <a:rPr lang="ru-RU" sz="3000" dirty="0"/>
              <a:t>Цифровая финансовая грамотность для людей «серебряного» возраста </a:t>
            </a:r>
          </a:p>
        </p:txBody>
      </p:sp>
    </p:spTree>
    <p:extLst>
      <p:ext uri="{BB962C8B-B14F-4D97-AF65-F5344CB8AC3E}">
        <p14:creationId xmlns:p14="http://schemas.microsoft.com/office/powerpoint/2010/main" val="275602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10</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2689283"/>
            <a:ext cx="5315736" cy="3801953"/>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Платные услуги мобильного оператора</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 </a:t>
            </a:r>
            <a:r>
              <a:rPr lang="ru-RU" sz="1700" dirty="0">
                <a:solidFill>
                  <a:schemeClr val="tx1"/>
                </a:solidFill>
              </a:rPr>
              <a:t>Установите себе на смартфон приложение вашего оператора и регулярно проверяйте, какие платные услуги вам подключены. В случае обнаружения услуги, которая вам не нужна, откажитесь от неё непосредственно через приложение или в офисе оператора. </a:t>
            </a:r>
          </a:p>
          <a:p>
            <a:pPr lvl="0" algn="just">
              <a:spcBef>
                <a:spcPts val="0"/>
              </a:spcBef>
              <a:buClr>
                <a:srgbClr val="000000"/>
              </a:buClr>
              <a:buSzPts val="1400"/>
            </a:pPr>
            <a:endParaRPr lang="ru-RU" sz="1700" dirty="0">
              <a:solidFill>
                <a:schemeClr val="tx1"/>
              </a:solidFill>
            </a:endParaRPr>
          </a:p>
          <a:p>
            <a:pPr lvl="0" algn="just">
              <a:spcBef>
                <a:spcPts val="0"/>
              </a:spcBef>
              <a:buClr>
                <a:srgbClr val="000000"/>
              </a:buClr>
              <a:buSzPts val="1400"/>
            </a:pPr>
            <a:r>
              <a:rPr lang="ru-RU" sz="1700" dirty="0">
                <a:solidFill>
                  <a:srgbClr val="FF0000"/>
                </a:solidFill>
              </a:rPr>
              <a:t>Чтобы избежать непредвиденных трат старайтесь проверять, что входит в расходы за вашу мобильную связь.</a:t>
            </a: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523220"/>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смартфона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40" y="3359300"/>
            <a:ext cx="4347745" cy="2434737"/>
          </a:xfrm>
          <a:prstGeom prst="rect">
            <a:avLst/>
          </a:prstGeom>
        </p:spPr>
      </p:pic>
    </p:spTree>
    <p:extLst>
      <p:ext uri="{BB962C8B-B14F-4D97-AF65-F5344CB8AC3E}">
        <p14:creationId xmlns:p14="http://schemas.microsoft.com/office/powerpoint/2010/main" val="260056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11</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3081169"/>
            <a:ext cx="5315736" cy="3801953"/>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Покупка товара по предоплате</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a:t>
            </a:r>
          </a:p>
          <a:p>
            <a:pPr lvl="0" algn="just">
              <a:spcBef>
                <a:spcPts val="0"/>
              </a:spcBef>
              <a:buClr>
                <a:srgbClr val="000000"/>
              </a:buClr>
              <a:buSzPts val="1400"/>
            </a:pPr>
            <a:r>
              <a:rPr lang="ru-RU" sz="1700" dirty="0">
                <a:solidFill>
                  <a:schemeClr val="tx1"/>
                </a:solidFill>
              </a:rPr>
              <a:t> </a:t>
            </a:r>
          </a:p>
          <a:p>
            <a:pPr lvl="0" algn="just">
              <a:spcBef>
                <a:spcPts val="0"/>
              </a:spcBef>
              <a:buClr>
                <a:srgbClr val="000000"/>
              </a:buClr>
              <a:buSzPts val="1400"/>
            </a:pPr>
            <a:r>
              <a:rPr lang="ru-RU" sz="1700" dirty="0">
                <a:solidFill>
                  <a:schemeClr val="tx1"/>
                </a:solidFill>
              </a:rPr>
              <a:t>•	Договоритесь с продавцом об оплате товара наложенным платежом при получении заказа в транспортной компании;</a:t>
            </a:r>
          </a:p>
          <a:p>
            <a:pPr lvl="0" algn="just">
              <a:spcBef>
                <a:spcPts val="0"/>
              </a:spcBef>
              <a:buClr>
                <a:srgbClr val="000000"/>
              </a:buClr>
              <a:buSzPts val="1400"/>
            </a:pPr>
            <a:r>
              <a:rPr lang="ru-RU" sz="1700" dirty="0">
                <a:solidFill>
                  <a:schemeClr val="tx1"/>
                </a:solidFill>
              </a:rPr>
              <a:t>•	Попросите сделать несколько фотографий товара с разным ракурсом, чтобы убедиться в его наличии;</a:t>
            </a:r>
          </a:p>
          <a:p>
            <a:pPr lvl="0" algn="just">
              <a:spcBef>
                <a:spcPts val="0"/>
              </a:spcBef>
              <a:buClr>
                <a:srgbClr val="000000"/>
              </a:buClr>
              <a:buSzPts val="1400"/>
            </a:pPr>
            <a:r>
              <a:rPr lang="ru-RU" sz="1700" dirty="0">
                <a:solidFill>
                  <a:schemeClr val="tx1"/>
                </a:solidFill>
              </a:rPr>
              <a:t>•	Ни в коем случае не перечисляйте деньги на сотовый телефон – в 90% случаев такую схему оплаты используют мошенники. </a:t>
            </a: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954107"/>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интернет-площадок по продаже ненужных вещей</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349" y="3321849"/>
            <a:ext cx="4115819" cy="2824686"/>
          </a:xfrm>
          <a:prstGeom prst="rect">
            <a:avLst/>
          </a:prstGeom>
        </p:spPr>
      </p:pic>
    </p:spTree>
    <p:extLst>
      <p:ext uri="{BB962C8B-B14F-4D97-AF65-F5344CB8AC3E}">
        <p14:creationId xmlns:p14="http://schemas.microsoft.com/office/powerpoint/2010/main" val="29908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12</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3259800"/>
            <a:ext cx="5315736" cy="2869695"/>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Мошенничество с банковскими картами</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a:t>
            </a:r>
          </a:p>
          <a:p>
            <a:pPr lvl="0" algn="just">
              <a:spcBef>
                <a:spcPts val="0"/>
              </a:spcBef>
              <a:buClr>
                <a:srgbClr val="000000"/>
              </a:buClr>
              <a:buSzPts val="1400"/>
            </a:pPr>
            <a:endParaRPr lang="ru-RU" sz="1700" dirty="0">
              <a:solidFill>
                <a:schemeClr val="tx1"/>
              </a:solidFill>
            </a:endParaRPr>
          </a:p>
          <a:p>
            <a:pPr lvl="0" algn="just">
              <a:spcBef>
                <a:spcPts val="0"/>
              </a:spcBef>
              <a:buClr>
                <a:srgbClr val="000000"/>
              </a:buClr>
              <a:buSzPts val="1400"/>
            </a:pPr>
            <a:r>
              <a:rPr lang="ru-RU" sz="1700" dirty="0">
                <a:solidFill>
                  <a:schemeClr val="tx1"/>
                </a:solidFill>
              </a:rPr>
              <a:t>•	Помните, что для зачисления денег на банковскую карту требуется только ФИО и номер карты получателя. Если у вас просят любые дополнительные данные и личную информацию – вы столкнулись с мошенником. Откажитесь от сделки.</a:t>
            </a:r>
          </a:p>
          <a:p>
            <a:pPr lvl="0" algn="just">
              <a:spcBef>
                <a:spcPts val="0"/>
              </a:spcBef>
              <a:buClr>
                <a:srgbClr val="000000"/>
              </a:buClr>
              <a:buSzPts val="1400"/>
            </a:pPr>
            <a:endParaRPr lang="ru-RU" dirty="0">
              <a:solidFill>
                <a:schemeClr val="tx1"/>
              </a:solidFill>
            </a:endParaRP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954107"/>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интернет-площадок по продаже ненужных вещей</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947" y="3259800"/>
            <a:ext cx="4197636" cy="3148227"/>
          </a:xfrm>
          <a:prstGeom prst="rect">
            <a:avLst/>
          </a:prstGeom>
        </p:spPr>
      </p:pic>
    </p:spTree>
    <p:extLst>
      <p:ext uri="{BB962C8B-B14F-4D97-AF65-F5344CB8AC3E}">
        <p14:creationId xmlns:p14="http://schemas.microsoft.com/office/powerpoint/2010/main" val="171753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13</a:t>
            </a:fld>
            <a:endParaRPr sz="1300" dirty="0">
              <a:solidFill>
                <a:srgbClr val="00909B"/>
              </a:solidFill>
              <a:latin typeface="Tahoma"/>
              <a:ea typeface="Tahoma"/>
              <a:cs typeface="Tahoma"/>
              <a:sym typeface="Tahoma"/>
            </a:endParaRP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954107"/>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Реклама в СМИ и сети Интернет: </a:t>
            </a:r>
          </a:p>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схемы мошенничества</a:t>
            </a:r>
          </a:p>
        </p:txBody>
      </p:sp>
      <p:sp>
        <p:nvSpPr>
          <p:cNvPr id="6" name="TextBox 5"/>
          <p:cNvSpPr txBox="1"/>
          <p:nvPr/>
        </p:nvSpPr>
        <p:spPr>
          <a:xfrm>
            <a:off x="534432" y="6044139"/>
            <a:ext cx="9619774" cy="923330"/>
          </a:xfrm>
          <a:prstGeom prst="rect">
            <a:avLst/>
          </a:prstGeom>
          <a:noFill/>
        </p:spPr>
        <p:txBody>
          <a:bodyPr wrap="square" rtlCol="0">
            <a:spAutoFit/>
          </a:bodyPr>
          <a:lstStyle/>
          <a:p>
            <a:pPr algn="just"/>
            <a:r>
              <a:rPr lang="ru-RU" sz="1800" dirty="0">
                <a:solidFill>
                  <a:srgbClr val="FF0000"/>
                </a:solidFill>
              </a:rPr>
              <a:t>Мошенники отлично умеют использовать “болевые точки” пожилых людей: </a:t>
            </a:r>
            <a:r>
              <a:rPr lang="ru-RU" sz="1800" dirty="0"/>
              <a:t>состояние здоровья, одиночество, тревожность, сложное материальное положение, вера в сверхъестественное, огромная потребность помогать детям и внукам.</a:t>
            </a:r>
          </a:p>
        </p:txBody>
      </p:sp>
      <p:sp>
        <p:nvSpPr>
          <p:cNvPr id="7" name="TextBox 6"/>
          <p:cNvSpPr txBox="1"/>
          <p:nvPr/>
        </p:nvSpPr>
        <p:spPr>
          <a:xfrm>
            <a:off x="612949" y="2806437"/>
            <a:ext cx="4632291" cy="3170099"/>
          </a:xfrm>
          <a:prstGeom prst="rect">
            <a:avLst/>
          </a:prstGeom>
          <a:noFill/>
        </p:spPr>
        <p:txBody>
          <a:bodyPr wrap="square" rtlCol="0">
            <a:spAutoFit/>
          </a:bodyPr>
          <a:lstStyle/>
          <a:p>
            <a:pPr marL="457200" indent="-457200">
              <a:buAutoNum type="arabicPeriod"/>
            </a:pPr>
            <a:r>
              <a:rPr lang="ru-RU" dirty="0"/>
              <a:t>Лекарство от всех болезней</a:t>
            </a:r>
          </a:p>
          <a:p>
            <a:pPr marL="457200" indent="-457200">
              <a:buAutoNum type="arabicPeriod"/>
            </a:pPr>
            <a:endParaRPr lang="ru-RU" dirty="0"/>
          </a:p>
          <a:p>
            <a:pPr marL="457200" indent="-457200">
              <a:buAutoNum type="arabicPeriod"/>
            </a:pPr>
            <a:r>
              <a:rPr lang="ru-RU" dirty="0"/>
              <a:t>Лотереи, викторины, розыгрыши</a:t>
            </a:r>
          </a:p>
          <a:p>
            <a:pPr marL="457200" indent="-457200">
              <a:buAutoNum type="arabicPeriod"/>
            </a:pPr>
            <a:endParaRPr lang="ru-RU" dirty="0"/>
          </a:p>
          <a:p>
            <a:pPr marL="457200" indent="-457200">
              <a:buAutoNum type="arabicPeriod"/>
            </a:pPr>
            <a:r>
              <a:rPr lang="ru-RU" dirty="0"/>
              <a:t>Знахари, колдуны, предсказатели</a:t>
            </a:r>
          </a:p>
          <a:p>
            <a:pPr marL="457200" indent="-457200">
              <a:buAutoNum type="arabicPeriod"/>
            </a:pPr>
            <a:endParaRPr lang="ru-RU" dirty="0"/>
          </a:p>
          <a:p>
            <a:pPr marL="457200" indent="-457200">
              <a:buAutoNum type="arabicPeriod"/>
            </a:pPr>
            <a:r>
              <a:rPr lang="ru-RU" dirty="0"/>
              <a:t>Финансовые пирамиды</a:t>
            </a:r>
          </a:p>
          <a:p>
            <a:pPr marL="457200" indent="-457200">
              <a:buAutoNum type="arabicPeriod"/>
            </a:pPr>
            <a:endParaRPr lang="ru-RU" dirty="0"/>
          </a:p>
          <a:p>
            <a:pPr marL="457200" indent="-457200">
              <a:buAutoNum type="arabicPeriod"/>
            </a:pPr>
            <a:r>
              <a:rPr lang="ru-RU" dirty="0"/>
              <a:t>Сетевой маркетинг</a:t>
            </a:r>
          </a:p>
          <a:p>
            <a:pPr marL="457200" indent="-457200">
              <a:buAutoNum type="arabicPeriod"/>
            </a:pPr>
            <a:endParaRPr lang="ru-RU"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94" y="2806437"/>
            <a:ext cx="4475433" cy="2921463"/>
          </a:xfrm>
          <a:prstGeom prst="rect">
            <a:avLst/>
          </a:prstGeom>
        </p:spPr>
      </p:pic>
    </p:spTree>
    <p:extLst>
      <p:ext uri="{BB962C8B-B14F-4D97-AF65-F5344CB8AC3E}">
        <p14:creationId xmlns:p14="http://schemas.microsoft.com/office/powerpoint/2010/main" val="313538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hape 575"/>
          <p:cNvSpPr/>
          <p:nvPr/>
        </p:nvSpPr>
        <p:spPr>
          <a:xfrm>
            <a:off x="1241756" y="2572747"/>
            <a:ext cx="7913068" cy="344971"/>
          </a:xfrm>
          <a:prstGeom prst="rect">
            <a:avLst/>
          </a:prstGeom>
          <a:ln w="12700">
            <a:miter lim="400000"/>
          </a:ln>
          <a:extLst>
            <a:ext uri="{C572A759-6A51-4108-AA02-DFA0A04FC94B}">
              <ma14:wrappingTextBoxFlag xmlns:ma14="http://schemas.microsoft.com/office/mac/drawingml/2011/main" xmlns="" val="1"/>
            </a:ext>
          </a:extLst>
        </p:spPr>
        <p:txBody>
          <a:bodyPr lIns="47564" tIns="47564" rIns="47564" bIns="47564">
            <a:spAutoFit/>
          </a:bodyPr>
          <a:lstStyle/>
          <a:p>
            <a:pPr marL="297303" indent="-297303">
              <a:lnSpc>
                <a:spcPct val="150000"/>
              </a:lnSpc>
              <a:defRPr sz="1200">
                <a:solidFill>
                  <a:srgbClr val="4D4D4C"/>
                </a:solidFill>
                <a:latin typeface="Tahoma"/>
                <a:ea typeface="Tahoma"/>
                <a:cs typeface="Tahoma"/>
                <a:sym typeface="Tahoma"/>
              </a:defRPr>
            </a:pPr>
            <a:endParaRPr sz="1248"/>
          </a:p>
        </p:txBody>
      </p:sp>
      <p:sp>
        <p:nvSpPr>
          <p:cNvPr id="576" name="Shape 576"/>
          <p:cNvSpPr>
            <a:spLocks noGrp="1"/>
          </p:cNvSpPr>
          <p:nvPr>
            <p:ph type="title"/>
          </p:nvPr>
        </p:nvSpPr>
        <p:spPr>
          <a:xfrm>
            <a:off x="806609" y="1400406"/>
            <a:ext cx="9075420" cy="851475"/>
          </a:xfrm>
          <a:prstGeom prst="rect">
            <a:avLst/>
          </a:prstGeom>
        </p:spPr>
        <p:txBody>
          <a:bodyPr>
            <a:normAutofit fontScale="90000"/>
          </a:bodyPr>
          <a:lstStyle>
            <a:lvl1pPr>
              <a:defRPr sz="2900" b="1">
                <a:solidFill>
                  <a:srgbClr val="D9562C"/>
                </a:solidFill>
                <a:latin typeface="Tahoma"/>
                <a:ea typeface="Tahoma"/>
                <a:cs typeface="Tahoma"/>
                <a:sym typeface="Tahoma"/>
              </a:defRPr>
            </a:lvl1pPr>
          </a:lstStyle>
          <a:p>
            <a:pPr algn="ctr"/>
            <a:r>
              <a:rPr lang="ru-RU" b="0" dirty="0">
                <a:solidFill>
                  <a:srgbClr val="4CAF90"/>
                </a:solidFill>
              </a:rPr>
              <a:t>Хотите научится принимать грамотные финансовые решения?</a:t>
            </a:r>
          </a:p>
        </p:txBody>
      </p:sp>
      <p:sp>
        <p:nvSpPr>
          <p:cNvPr id="577" name="Shape 577"/>
          <p:cNvSpPr>
            <a:spLocks noGrp="1"/>
          </p:cNvSpPr>
          <p:nvPr>
            <p:ph type="sldNum" sz="quarter" idx="4"/>
          </p:nvPr>
        </p:nvSpPr>
        <p:spPr>
          <a:xfrm>
            <a:off x="9544592" y="7056674"/>
            <a:ext cx="394950" cy="29958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14</a:t>
            </a:fld>
            <a:endParaRPr/>
          </a:p>
        </p:txBody>
      </p:sp>
      <p:sp>
        <p:nvSpPr>
          <p:cNvPr id="5" name="TextBox 4">
            <a:extLst>
              <a:ext uri="{FF2B5EF4-FFF2-40B4-BE49-F238E27FC236}">
                <a16:creationId xmlns:a16="http://schemas.microsoft.com/office/drawing/2014/main" id="{BD102F2F-FBCA-114A-B93F-E59D112DDB7B}"/>
              </a:ext>
            </a:extLst>
          </p:cNvPr>
          <p:cNvSpPr txBox="1"/>
          <p:nvPr/>
        </p:nvSpPr>
        <p:spPr>
          <a:xfrm>
            <a:off x="302419" y="1155724"/>
            <a:ext cx="10187404" cy="244682"/>
          </a:xfrm>
          <a:prstGeom prst="rect">
            <a:avLst/>
          </a:prstGeom>
          <a:noFill/>
        </p:spPr>
        <p:txBody>
          <a:bodyPr wrap="none" rtlCol="0">
            <a:spAutoFit/>
          </a:bodyPr>
          <a:lstStyle/>
          <a:p>
            <a:r>
              <a:rPr lang="ru-RU" sz="990">
                <a:solidFill>
                  <a:srgbClr val="4CAF90"/>
                </a:solidFill>
              </a:rPr>
              <a:t>0000011111000000  0000011100001010101010101010000010101010101011111    00001111001011111000000101010101.     111111111 0000.   00 00 0 0 0 01111110000101010101000000101</a:t>
            </a:r>
          </a:p>
        </p:txBody>
      </p:sp>
      <p:sp>
        <p:nvSpPr>
          <p:cNvPr id="3" name="TextBox 2">
            <a:extLst>
              <a:ext uri="{FF2B5EF4-FFF2-40B4-BE49-F238E27FC236}">
                <a16:creationId xmlns:a16="http://schemas.microsoft.com/office/drawing/2014/main" id="{8DBF0003-17C8-CE48-A0F5-291672007C64}"/>
              </a:ext>
            </a:extLst>
          </p:cNvPr>
          <p:cNvSpPr txBox="1"/>
          <p:nvPr/>
        </p:nvSpPr>
        <p:spPr>
          <a:xfrm>
            <a:off x="424471" y="2596853"/>
            <a:ext cx="5498657" cy="3785652"/>
          </a:xfrm>
          <a:prstGeom prst="rect">
            <a:avLst/>
          </a:prstGeom>
          <a:noFill/>
        </p:spPr>
        <p:txBody>
          <a:bodyPr wrap="square" rtlCol="0">
            <a:spAutoFit/>
          </a:bodyPr>
          <a:lstStyle/>
          <a:p>
            <a:pPr algn="just"/>
            <a:r>
              <a:rPr lang="ru-RU" dirty="0"/>
              <a:t>Регистрируйте на бесплатный онлайн курс по ссылке: </a:t>
            </a:r>
            <a:r>
              <a:rPr lang="en-US" dirty="0"/>
              <a:t>www. </a:t>
            </a:r>
            <a:r>
              <a:rPr lang="en-US" dirty="0" err="1"/>
              <a:t>course.ncfg.ru</a:t>
            </a:r>
            <a:endParaRPr lang="ru-RU" dirty="0"/>
          </a:p>
          <a:p>
            <a:pPr algn="just"/>
            <a:endParaRPr lang="ru-RU" dirty="0"/>
          </a:p>
          <a:p>
            <a:pPr algn="just"/>
            <a:r>
              <a:rPr lang="ru-RU" dirty="0"/>
              <a:t>Получайте надежную и комплексную информацию по финансовой грамотности, не выходя из дома. Программа разработана в рамках проведения Всероссийской недели сбережений.</a:t>
            </a:r>
          </a:p>
          <a:p>
            <a:pPr algn="just"/>
            <a:r>
              <a:rPr lang="ru-RU" dirty="0"/>
              <a:t>   </a:t>
            </a:r>
          </a:p>
          <a:p>
            <a:pPr algn="just"/>
            <a:r>
              <a:rPr lang="ru-RU" dirty="0"/>
              <a:t>По результатам прохождения программы онлайн курса – распечатайте именной сертификат!</a:t>
            </a:r>
          </a:p>
        </p:txBody>
      </p:sp>
      <p:pic>
        <p:nvPicPr>
          <p:cNvPr id="8" name="Объект 7">
            <a:extLst>
              <a:ext uri="{FF2B5EF4-FFF2-40B4-BE49-F238E27FC236}">
                <a16:creationId xmlns:a16="http://schemas.microsoft.com/office/drawing/2014/main" id="{6D620E03-5B66-9B45-97A4-3505E9DA44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4301" y="2715904"/>
            <a:ext cx="4435522" cy="3477277"/>
          </a:xfrm>
        </p:spPr>
      </p:pic>
    </p:spTree>
    <p:extLst>
      <p:ext uri="{BB962C8B-B14F-4D97-AF65-F5344CB8AC3E}">
        <p14:creationId xmlns:p14="http://schemas.microsoft.com/office/powerpoint/2010/main" val="380282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AAE8E-2CE5-DD40-BD81-45C6A3B8CFD7}"/>
              </a:ext>
            </a:extLst>
          </p:cNvPr>
          <p:cNvSpPr>
            <a:spLocks noGrp="1"/>
          </p:cNvSpPr>
          <p:nvPr>
            <p:ph type="title"/>
          </p:nvPr>
        </p:nvSpPr>
        <p:spPr/>
        <p:txBody>
          <a:bodyPr/>
          <a:lstStyle/>
          <a:p>
            <a:pPr algn="ctr"/>
            <a:r>
              <a:rPr lang="ru-RU" dirty="0"/>
              <a:t>СПАСИБО </a:t>
            </a:r>
            <a:br>
              <a:rPr lang="ru-RU" dirty="0"/>
            </a:br>
            <a:r>
              <a:rPr lang="ru-RU" dirty="0"/>
              <a:t>ЗА ВНИМАНИЕ</a:t>
            </a:r>
          </a:p>
        </p:txBody>
      </p:sp>
    </p:spTree>
    <p:extLst>
      <p:ext uri="{BB962C8B-B14F-4D97-AF65-F5344CB8AC3E}">
        <p14:creationId xmlns:p14="http://schemas.microsoft.com/office/powerpoint/2010/main" val="150343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188049" y="6822718"/>
            <a:ext cx="751492" cy="379867"/>
          </a:xfrm>
          <a:prstGeom prst="rect">
            <a:avLst/>
          </a:prstGeom>
          <a:noFill/>
          <a:ln>
            <a:noFill/>
          </a:ln>
        </p:spPr>
        <p:txBody>
          <a:bodyPr spcFirstLastPara="1" vert="horz" wrap="square" lIns="93893" tIns="46935" rIns="93893" bIns="46935" rtlCol="0" anchor="ctr" anchorCtr="0">
            <a:noAutofit/>
          </a:bodyPr>
          <a:lstStyle/>
          <a:p>
            <a:fld id="{00000000-1234-1234-1234-123412341234}" type="slidenum">
              <a:rPr lang="ru-RU" sz="1226">
                <a:solidFill>
                  <a:srgbClr val="00909B"/>
                </a:solidFill>
                <a:ea typeface="Tahoma"/>
                <a:cs typeface="Tahoma"/>
                <a:sym typeface="Tahoma"/>
              </a:rPr>
              <a:pPr/>
              <a:t>2</a:t>
            </a:fld>
            <a:endParaRPr sz="1226" dirty="0">
              <a:solidFill>
                <a:srgbClr val="00909B"/>
              </a:solidFill>
              <a:ea typeface="Tahoma"/>
              <a:cs typeface="Tahoma"/>
              <a:sym typeface="Tahoma"/>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302419" y="1155724"/>
            <a:ext cx="10187404" cy="244682"/>
          </a:xfrm>
          <a:prstGeom prst="rect">
            <a:avLst/>
          </a:prstGeom>
          <a:noFill/>
        </p:spPr>
        <p:txBody>
          <a:bodyPr wrap="none" rtlCol="0">
            <a:spAutoFit/>
          </a:bodyPr>
          <a:lstStyle/>
          <a:p>
            <a:r>
              <a:rPr lang="ru-RU" sz="990" dirty="0">
                <a:solidFill>
                  <a:srgbClr val="4CAF90"/>
                </a:solidFill>
              </a:rPr>
              <a:t>0000011111000000  0000011100001010101010101010000010101010101011111    00001111001011111000000101010101.     111111111 0000.   00 00 0 0 0 01111110000101010101000000101</a:t>
            </a:r>
          </a:p>
        </p:txBody>
      </p:sp>
      <p:sp>
        <p:nvSpPr>
          <p:cNvPr id="23" name="Shape 124"/>
          <p:cNvSpPr/>
          <p:nvPr/>
        </p:nvSpPr>
        <p:spPr>
          <a:xfrm>
            <a:off x="1241754" y="6266057"/>
            <a:ext cx="3373227" cy="288097"/>
          </a:xfrm>
          <a:prstGeom prst="rect">
            <a:avLst/>
          </a:prstGeom>
          <a:ln w="12700">
            <a:miter lim="400000"/>
          </a:ln>
          <a:extLst>
            <a:ext uri="{C572A759-6A51-4108-AA02-DFA0A04FC94B}">
              <ma14:wrappingTextBoxFlag xmlns="" xmlns:ma14="http://schemas.microsoft.com/office/mac/drawingml/2011/main" val="1"/>
            </a:ext>
          </a:extLst>
        </p:spPr>
        <p:txBody>
          <a:bodyPr lIns="47564" tIns="47564" rIns="47564" bIns="47564" anchor="b">
            <a:spAutoFit/>
          </a:bodyPr>
          <a:lstStyle>
            <a:lvl1pPr algn="ctr">
              <a:defRPr sz="1200">
                <a:solidFill>
                  <a:srgbClr val="808080"/>
                </a:solidFill>
                <a:latin typeface="Tahoma"/>
                <a:ea typeface="Tahoma"/>
                <a:cs typeface="Tahoma"/>
                <a:sym typeface="Tahoma"/>
              </a:defRPr>
            </a:lvl1pPr>
          </a:lstStyle>
          <a:p>
            <a:r>
              <a:rPr lang="ru-RU" sz="1248" dirty="0"/>
              <a:t>Фото / логотип компании/ ...</a:t>
            </a:r>
          </a:p>
        </p:txBody>
      </p:sp>
      <p:sp>
        <p:nvSpPr>
          <p:cNvPr id="24" name="Shape 125"/>
          <p:cNvSpPr/>
          <p:nvPr/>
        </p:nvSpPr>
        <p:spPr>
          <a:xfrm>
            <a:off x="4809862" y="2777171"/>
            <a:ext cx="4780495" cy="2073521"/>
          </a:xfrm>
          <a:prstGeom prst="rect">
            <a:avLst/>
          </a:prstGeom>
          <a:ln w="12700">
            <a:miter lim="400000"/>
          </a:ln>
          <a:extLst>
            <a:ext uri="{C572A759-6A51-4108-AA02-DFA0A04FC94B}">
              <ma14:wrappingTextBoxFlag xmlns="" xmlns:ma14="http://schemas.microsoft.com/office/mac/drawingml/2011/main" val="1"/>
            </a:ext>
          </a:extLst>
        </p:spPr>
        <p:txBody>
          <a:bodyPr wrap="square" lIns="47564" tIns="47564" rIns="47564" bIns="47564">
            <a:spAutoFit/>
          </a:bodyPr>
          <a:lstStyle/>
          <a:p>
            <a:pPr algn="just">
              <a:lnSpc>
                <a:spcPct val="150000"/>
              </a:lnSpc>
              <a:defRPr sz="1200" b="1">
                <a:solidFill>
                  <a:srgbClr val="54B6C9"/>
                </a:solidFill>
                <a:latin typeface="Tahoma"/>
                <a:ea typeface="Tahoma"/>
                <a:cs typeface="Tahoma"/>
                <a:sym typeface="Tahoma"/>
              </a:defRPr>
            </a:pPr>
            <a:r>
              <a:rPr lang="ru-RU" sz="1248" dirty="0" err="1"/>
              <a:t>Самопрезентация</a:t>
            </a:r>
            <a:r>
              <a:rPr lang="ru-RU" sz="1248" dirty="0"/>
              <a:t>*</a:t>
            </a:r>
          </a:p>
          <a:p>
            <a:pPr algn="just">
              <a:lnSpc>
                <a:spcPct val="150000"/>
              </a:lnSpc>
              <a:defRPr sz="1200" b="1">
                <a:solidFill>
                  <a:srgbClr val="0EBACE"/>
                </a:solidFill>
                <a:latin typeface="Tahoma"/>
                <a:ea typeface="Tahoma"/>
                <a:cs typeface="Tahoma"/>
                <a:sym typeface="Tahoma"/>
              </a:defRPr>
            </a:pPr>
            <a:endParaRPr lang="ru-RU" sz="1248" dirty="0"/>
          </a:p>
          <a:p>
            <a:pPr marL="297303" indent="-297303"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48" dirty="0"/>
              <a:t>Компания, которую представляет, несколько слов о компании</a:t>
            </a:r>
          </a:p>
          <a:p>
            <a:pPr marL="297303" indent="-297303"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48" dirty="0"/>
              <a:t>Опыт в качестве эксперта в финансовой сфере</a:t>
            </a:r>
          </a:p>
          <a:p>
            <a:pPr marL="297303" indent="-297303"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48" dirty="0"/>
              <a:t>Достижения</a:t>
            </a:r>
          </a:p>
          <a:p>
            <a:pPr marL="297303" indent="-297303" algn="just">
              <a:lnSpc>
                <a:spcPct val="150000"/>
              </a:lnSpc>
              <a:buClr>
                <a:srgbClr val="0EBACE"/>
              </a:buClr>
              <a:buSzPct val="100000"/>
              <a:buFont typeface="Lucida Grande"/>
              <a:buChar char="●"/>
              <a:defRPr sz="1200">
                <a:solidFill>
                  <a:srgbClr val="4D4D4C"/>
                </a:solidFill>
                <a:latin typeface="Tahoma"/>
                <a:ea typeface="Tahoma"/>
                <a:cs typeface="Tahoma"/>
                <a:sym typeface="Tahoma"/>
              </a:defRPr>
            </a:pPr>
            <a:r>
              <a:rPr lang="ru-RU" sz="1248" dirty="0"/>
              <a:t>и прочее…</a:t>
            </a:r>
          </a:p>
        </p:txBody>
      </p:sp>
      <p:sp>
        <p:nvSpPr>
          <p:cNvPr id="25" name="Shape 126"/>
          <p:cNvSpPr>
            <a:spLocks noGrp="1"/>
          </p:cNvSpPr>
          <p:nvPr>
            <p:ph type="title"/>
          </p:nvPr>
        </p:nvSpPr>
        <p:spPr>
          <a:xfrm>
            <a:off x="4809863" y="1850245"/>
            <a:ext cx="3943351" cy="891867"/>
          </a:xfrm>
          <a:prstGeom prst="rect">
            <a:avLst/>
          </a:prstGeom>
        </p:spPr>
        <p:txBody>
          <a:bodyPr/>
          <a:lstStyle>
            <a:lvl1pPr>
              <a:defRPr sz="3200" b="1">
                <a:solidFill>
                  <a:srgbClr val="D9562C"/>
                </a:solidFill>
                <a:latin typeface="Tahoma"/>
                <a:ea typeface="Tahoma"/>
                <a:cs typeface="Tahoma"/>
                <a:sym typeface="Tahoma"/>
              </a:defRPr>
            </a:lvl1pPr>
          </a:lstStyle>
          <a:p>
            <a:r>
              <a:rPr lang="ru-RU" sz="2264" b="0" dirty="0">
                <a:solidFill>
                  <a:srgbClr val="4CAF90"/>
                </a:solidFill>
                <a:ea typeface="+mj-ea"/>
                <a:cs typeface="+mj-cs"/>
              </a:rPr>
              <a:t>ФИО спикера</a:t>
            </a:r>
          </a:p>
        </p:txBody>
      </p:sp>
      <p:pic>
        <p:nvPicPr>
          <p:cNvPr id="26" name="image5.png"/>
          <p:cNvPicPr>
            <a:picLocks noChangeAspect="1"/>
          </p:cNvPicPr>
          <p:nvPr/>
        </p:nvPicPr>
        <p:blipFill>
          <a:blip r:embed="rId3">
            <a:extLst/>
          </a:blip>
          <a:stretch>
            <a:fillRect/>
          </a:stretch>
        </p:blipFill>
        <p:spPr>
          <a:xfrm>
            <a:off x="1550692" y="2312538"/>
            <a:ext cx="2478192" cy="3429124"/>
          </a:xfrm>
          <a:prstGeom prst="rect">
            <a:avLst/>
          </a:prstGeom>
          <a:ln w="12700">
            <a:miter lim="400000"/>
          </a:ln>
        </p:spPr>
      </p:pic>
      <p:sp>
        <p:nvSpPr>
          <p:cNvPr id="27" name="Shape 134"/>
          <p:cNvSpPr/>
          <p:nvPr/>
        </p:nvSpPr>
        <p:spPr>
          <a:xfrm>
            <a:off x="4804616" y="5996578"/>
            <a:ext cx="3167685" cy="921219"/>
          </a:xfrm>
          <a:prstGeom prst="rect">
            <a:avLst/>
          </a:prstGeom>
          <a:ln w="12700">
            <a:miter lim="400000"/>
          </a:ln>
          <a:extLst>
            <a:ext uri="{C572A759-6A51-4108-AA02-DFA0A04FC94B}">
              <ma14:wrappingTextBoxFlag xmlns="" xmlns:ma14="http://schemas.microsoft.com/office/mac/drawingml/2011/main" val="1"/>
            </a:ext>
          </a:extLst>
        </p:spPr>
        <p:txBody>
          <a:bodyPr lIns="47564" tIns="47564" rIns="47564" bIns="47564">
            <a:spAutoFit/>
          </a:bodyPr>
          <a:lstStyle>
            <a:lvl1pPr algn="just">
              <a:lnSpc>
                <a:spcPct val="150000"/>
              </a:lnSpc>
              <a:defRPr sz="1200">
                <a:solidFill>
                  <a:srgbClr val="4D4D4C"/>
                </a:solidFill>
                <a:latin typeface="Tahoma"/>
                <a:ea typeface="Tahoma"/>
                <a:cs typeface="Tahoma"/>
                <a:sym typeface="Tahoma"/>
              </a:defRPr>
            </a:lvl1pPr>
          </a:lstStyle>
          <a:p>
            <a:r>
              <a:rPr lang="ru-RU" sz="1248" i="1" dirty="0"/>
              <a:t>Информация о спикере заполняется самим спикером в рамках подготовки к выступлению</a:t>
            </a:r>
          </a:p>
        </p:txBody>
      </p:sp>
    </p:spTree>
    <p:extLst>
      <p:ext uri="{BB962C8B-B14F-4D97-AF65-F5344CB8AC3E}">
        <p14:creationId xmlns:p14="http://schemas.microsoft.com/office/powerpoint/2010/main" val="169618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3</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534432" y="2710337"/>
            <a:ext cx="6775405" cy="3862722"/>
          </a:xfrm>
          <a:prstGeom prst="rect">
            <a:avLst/>
          </a:prstGeom>
          <a:noFill/>
          <a:ln>
            <a:noFill/>
          </a:ln>
        </p:spPr>
        <p:txBody>
          <a:bodyPr spcFirstLastPara="1" wrap="square" lIns="99525" tIns="49750" rIns="99525" bIns="49750" anchor="t" anchorCtr="0">
            <a:noAutofit/>
          </a:bodyPr>
          <a:lstStyle/>
          <a:p>
            <a:pPr lvl="0" algn="just">
              <a:spcBef>
                <a:spcPts val="0"/>
              </a:spcBef>
              <a:buSzPts val="1400"/>
            </a:pPr>
            <a:r>
              <a:rPr lang="ru-RU" sz="2000" dirty="0">
                <a:solidFill>
                  <a:srgbClr val="000000"/>
                </a:solidFill>
                <a:ea typeface="Tahoma"/>
                <a:cs typeface="Tahoma"/>
                <a:sym typeface="Tahoma"/>
              </a:rPr>
              <a:t>1.	Актуальность и риски цифровых финансовых услуг</a:t>
            </a:r>
          </a:p>
          <a:p>
            <a:pPr lvl="0" algn="just">
              <a:spcBef>
                <a:spcPts val="0"/>
              </a:spcBef>
              <a:buSzPts val="1400"/>
            </a:pPr>
            <a:endParaRPr lang="ru-RU" sz="2000" dirty="0">
              <a:solidFill>
                <a:srgbClr val="000000"/>
              </a:solidFill>
              <a:ea typeface="Tahoma"/>
              <a:cs typeface="Tahoma"/>
              <a:sym typeface="Tahoma"/>
            </a:endParaRPr>
          </a:p>
          <a:p>
            <a:pPr lvl="0" algn="just">
              <a:spcBef>
                <a:spcPts val="0"/>
              </a:spcBef>
              <a:buSzPts val="1400"/>
            </a:pPr>
            <a:r>
              <a:rPr lang="ru-RU" sz="2000" dirty="0">
                <a:solidFill>
                  <a:srgbClr val="000000"/>
                </a:solidFill>
                <a:ea typeface="Tahoma"/>
                <a:cs typeface="Tahoma"/>
                <a:sym typeface="Tahoma"/>
              </a:rPr>
              <a:t>2.	Безопасное использование банковских карт, банкомата</a:t>
            </a:r>
          </a:p>
          <a:p>
            <a:pPr lvl="0" algn="just">
              <a:spcBef>
                <a:spcPts val="0"/>
              </a:spcBef>
              <a:buSzPts val="1400"/>
            </a:pPr>
            <a:endParaRPr lang="ru-RU" sz="2000" dirty="0">
              <a:solidFill>
                <a:srgbClr val="000000"/>
              </a:solidFill>
              <a:ea typeface="Tahoma"/>
              <a:cs typeface="Tahoma"/>
              <a:sym typeface="Tahoma"/>
            </a:endParaRPr>
          </a:p>
          <a:p>
            <a:pPr lvl="0" algn="just">
              <a:spcBef>
                <a:spcPts val="0"/>
              </a:spcBef>
              <a:buSzPts val="1400"/>
            </a:pPr>
            <a:r>
              <a:rPr lang="ru-RU" sz="2000" dirty="0">
                <a:solidFill>
                  <a:srgbClr val="000000"/>
                </a:solidFill>
                <a:ea typeface="Tahoma"/>
                <a:cs typeface="Tahoma"/>
                <a:sym typeface="Tahoma"/>
              </a:rPr>
              <a:t>3.	Безопасное использование смартфона</a:t>
            </a:r>
          </a:p>
          <a:p>
            <a:pPr lvl="0" algn="just">
              <a:spcBef>
                <a:spcPts val="0"/>
              </a:spcBef>
              <a:buSzPts val="1400"/>
            </a:pPr>
            <a:endParaRPr lang="ru-RU" sz="2000" dirty="0">
              <a:solidFill>
                <a:srgbClr val="000000"/>
              </a:solidFill>
              <a:ea typeface="Tahoma"/>
              <a:cs typeface="Tahoma"/>
              <a:sym typeface="Tahoma"/>
            </a:endParaRPr>
          </a:p>
          <a:p>
            <a:pPr lvl="0" algn="just">
              <a:spcBef>
                <a:spcPts val="0"/>
              </a:spcBef>
              <a:buSzPts val="1400"/>
            </a:pPr>
            <a:r>
              <a:rPr lang="ru-RU" sz="2000" dirty="0">
                <a:solidFill>
                  <a:srgbClr val="000000"/>
                </a:solidFill>
                <a:ea typeface="Tahoma"/>
                <a:cs typeface="Tahoma"/>
                <a:sym typeface="Tahoma"/>
              </a:rPr>
              <a:t>4.	Безопасное использование интернет-площадок по продаже ненужных вещей</a:t>
            </a:r>
          </a:p>
          <a:p>
            <a:pPr lvl="0" algn="just">
              <a:spcBef>
                <a:spcPts val="0"/>
              </a:spcBef>
              <a:buSzPts val="1400"/>
            </a:pPr>
            <a:endParaRPr lang="ru-RU" sz="2000" dirty="0">
              <a:solidFill>
                <a:srgbClr val="000000"/>
              </a:solidFill>
              <a:ea typeface="Tahoma"/>
              <a:cs typeface="Tahoma"/>
              <a:sym typeface="Tahoma"/>
            </a:endParaRPr>
          </a:p>
          <a:p>
            <a:pPr lvl="0" algn="just">
              <a:spcBef>
                <a:spcPts val="0"/>
              </a:spcBef>
              <a:buSzPts val="1400"/>
            </a:pPr>
            <a:r>
              <a:rPr lang="ru-RU" sz="2000" dirty="0">
                <a:solidFill>
                  <a:srgbClr val="000000"/>
                </a:solidFill>
                <a:ea typeface="Tahoma"/>
                <a:cs typeface="Tahoma"/>
                <a:sym typeface="Tahoma"/>
              </a:rPr>
              <a:t>5.	Реклама в СМИ и сети Интернет: схемы мошенничества</a:t>
            </a:r>
          </a:p>
          <a:p>
            <a:pPr marL="342900" lvl="0" indent="-342900" algn="just">
              <a:spcBef>
                <a:spcPts val="0"/>
              </a:spcBef>
              <a:buSzPts val="1400"/>
              <a:buFont typeface="Wingdings" panose="05000000000000000000" pitchFamily="2" charset="2"/>
              <a:buChar char="v"/>
            </a:pPr>
            <a:endParaRPr lang="ru-RU" sz="2000" dirty="0">
              <a:solidFill>
                <a:srgbClr val="000000"/>
              </a:solidFill>
              <a:ea typeface="Tahoma"/>
              <a:cs typeface="Tahoma"/>
              <a:sym typeface="Tahoma"/>
            </a:endParaRPr>
          </a:p>
        </p:txBody>
      </p:sp>
      <p:sp>
        <p:nvSpPr>
          <p:cNvPr id="14" name="Заголовок 1"/>
          <p:cNvSpPr txBox="1">
            <a:spLocks/>
          </p:cNvSpPr>
          <p:nvPr/>
        </p:nvSpPr>
        <p:spPr>
          <a:xfrm>
            <a:off x="534432" y="1794739"/>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algn="ctr"/>
            <a:r>
              <a:rPr lang="ru-RU" sz="2800" dirty="0">
                <a:solidFill>
                  <a:srgbClr val="4CAF90"/>
                </a:solidFill>
              </a:rPr>
              <a:t>В ближайшие 40 минут мы рассмотрим</a:t>
            </a: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6768" y="3142416"/>
            <a:ext cx="2438400" cy="2438400"/>
          </a:xfrm>
          <a:prstGeom prst="rect">
            <a:avLst/>
          </a:prstGeom>
        </p:spPr>
      </p:pic>
    </p:spTree>
    <p:extLst>
      <p:ext uri="{BB962C8B-B14F-4D97-AF65-F5344CB8AC3E}">
        <p14:creationId xmlns:p14="http://schemas.microsoft.com/office/powerpoint/2010/main" val="31009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4</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15945" y="2883596"/>
            <a:ext cx="9407286" cy="3647833"/>
          </a:xfrm>
          <a:prstGeom prst="rect">
            <a:avLst/>
          </a:prstGeom>
          <a:noFill/>
          <a:ln>
            <a:noFill/>
          </a:ln>
        </p:spPr>
        <p:txBody>
          <a:bodyPr spcFirstLastPara="1" wrap="square" lIns="99525" tIns="49750" rIns="99525" bIns="49750" anchor="t" anchorCtr="0">
            <a:noAutofit/>
          </a:bodyPr>
          <a:lstStyle/>
          <a:p>
            <a:pPr marL="342900" lvl="0" indent="-342900" algn="just">
              <a:spcBef>
                <a:spcPts val="0"/>
              </a:spcBef>
              <a:buClr>
                <a:srgbClr val="000000"/>
              </a:buClr>
              <a:buSzPts val="1400"/>
              <a:buFont typeface="Wingdings" panose="05000000000000000000" pitchFamily="2" charset="2"/>
              <a:buChar char="q"/>
            </a:pPr>
            <a:r>
              <a:rPr lang="ru-RU" sz="2000" dirty="0">
                <a:solidFill>
                  <a:schemeClr val="tx1"/>
                </a:solidFill>
              </a:rPr>
              <a:t>74% 50-64 летних людей и 42% лиц старше 65 лет владеют смартфонами</a:t>
            </a:r>
          </a:p>
          <a:p>
            <a:pPr marL="342900" lvl="0" indent="-342900" algn="just">
              <a:spcBef>
                <a:spcPts val="0"/>
              </a:spcBef>
              <a:buClr>
                <a:srgbClr val="000000"/>
              </a:buClr>
              <a:buSzPts val="1400"/>
              <a:buFont typeface="Wingdings" panose="05000000000000000000" pitchFamily="2" charset="2"/>
              <a:buChar char="q"/>
            </a:pPr>
            <a:endParaRPr lang="ru-RU" sz="2000" dirty="0">
              <a:solidFill>
                <a:schemeClr val="tx1"/>
              </a:solidFill>
            </a:endParaRPr>
          </a:p>
          <a:p>
            <a:pPr marL="342900" lvl="0" indent="-342900" algn="just">
              <a:spcBef>
                <a:spcPts val="0"/>
              </a:spcBef>
              <a:buClr>
                <a:srgbClr val="000000"/>
              </a:buClr>
              <a:buSzPts val="1400"/>
              <a:buFont typeface="Wingdings" panose="05000000000000000000" pitchFamily="2" charset="2"/>
              <a:buChar char="q"/>
            </a:pPr>
            <a:r>
              <a:rPr lang="ru-RU" sz="2000" dirty="0">
                <a:solidFill>
                  <a:schemeClr val="tx1"/>
                </a:solidFill>
              </a:rPr>
              <a:t>31 млн людей старше 55 лет пользуется интернетом. Все больше пользователей, в том числе в категории 60+, используют приложения для всех сфер жизни</a:t>
            </a:r>
          </a:p>
          <a:p>
            <a:pPr marL="342900" lvl="0" indent="-342900" algn="just">
              <a:spcBef>
                <a:spcPts val="0"/>
              </a:spcBef>
              <a:buClr>
                <a:srgbClr val="000000"/>
              </a:buClr>
              <a:buSzPts val="1400"/>
              <a:buFont typeface="Wingdings" panose="05000000000000000000" pitchFamily="2" charset="2"/>
              <a:buChar char="q"/>
            </a:pPr>
            <a:endParaRPr lang="ru-RU" sz="2000" dirty="0">
              <a:solidFill>
                <a:schemeClr val="tx1"/>
              </a:solidFill>
            </a:endParaRPr>
          </a:p>
          <a:p>
            <a:pPr marL="342900" lvl="0" indent="-342900" algn="just">
              <a:spcBef>
                <a:spcPts val="0"/>
              </a:spcBef>
              <a:buClr>
                <a:srgbClr val="000000"/>
              </a:buClr>
              <a:buSzPts val="1400"/>
              <a:buFont typeface="Wingdings" panose="05000000000000000000" pitchFamily="2" charset="2"/>
              <a:buChar char="q"/>
            </a:pPr>
            <a:r>
              <a:rPr lang="ru-RU" sz="2000" dirty="0">
                <a:solidFill>
                  <a:schemeClr val="tx1"/>
                </a:solidFill>
              </a:rPr>
              <a:t>27% пожилых людей не пользуются цифровыми финансовыми услугами вообще</a:t>
            </a:r>
          </a:p>
          <a:p>
            <a:pPr marL="342900" lvl="0" indent="-342900" algn="just">
              <a:spcBef>
                <a:spcPts val="0"/>
              </a:spcBef>
              <a:buClr>
                <a:srgbClr val="000000"/>
              </a:buClr>
              <a:buSzPts val="1400"/>
              <a:buFont typeface="Wingdings" panose="05000000000000000000" pitchFamily="2" charset="2"/>
              <a:buChar char="q"/>
            </a:pPr>
            <a:endParaRPr lang="ru-RU" sz="2000" dirty="0">
              <a:solidFill>
                <a:schemeClr val="tx1"/>
              </a:solidFill>
            </a:endParaRPr>
          </a:p>
          <a:p>
            <a:pPr marL="342900" lvl="0" indent="-342900" algn="just">
              <a:spcBef>
                <a:spcPts val="0"/>
              </a:spcBef>
              <a:buClr>
                <a:srgbClr val="000000"/>
              </a:buClr>
              <a:buSzPts val="1400"/>
              <a:buFont typeface="Wingdings" panose="05000000000000000000" pitchFamily="2" charset="2"/>
              <a:buChar char="q"/>
            </a:pPr>
            <a:r>
              <a:rPr lang="ru-RU" sz="2000" dirty="0">
                <a:solidFill>
                  <a:schemeClr val="tx1"/>
                </a:solidFill>
              </a:rPr>
              <a:t>Лишь 11% людей в возрасте 55+ лет отметили у себя наличие хороших и отличных навыков управления личными финансами </a:t>
            </a:r>
            <a:endParaRPr sz="2000" dirty="0">
              <a:solidFill>
                <a:schemeClr val="tx1"/>
              </a:solidFill>
            </a:endParaRPr>
          </a:p>
        </p:txBody>
      </p:sp>
      <p:sp>
        <p:nvSpPr>
          <p:cNvPr id="14" name="Заголовок 1"/>
          <p:cNvSpPr txBox="1">
            <a:spLocks/>
          </p:cNvSpPr>
          <p:nvPr/>
        </p:nvSpPr>
        <p:spPr>
          <a:xfrm>
            <a:off x="544870" y="1529228"/>
            <a:ext cx="9619774" cy="1009107"/>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pPr algn="ctr"/>
            <a:r>
              <a:rPr lang="ru-RU" sz="2800" dirty="0">
                <a:solidFill>
                  <a:srgbClr val="4CAF90"/>
                </a:solidFill>
              </a:rPr>
              <a:t>Уровень цифровой и финансовой грамотности </a:t>
            </a:r>
          </a:p>
          <a:p>
            <a:pPr algn="ctr"/>
            <a:r>
              <a:rPr lang="ru-RU" sz="2800" dirty="0">
                <a:solidFill>
                  <a:srgbClr val="4CAF90"/>
                </a:solidFill>
              </a:rPr>
              <a:t>людей старшего возраста</a:t>
            </a: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Tree>
    <p:extLst>
      <p:ext uri="{BB962C8B-B14F-4D97-AF65-F5344CB8AC3E}">
        <p14:creationId xmlns:p14="http://schemas.microsoft.com/office/powerpoint/2010/main" val="235970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5</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2" y="2583664"/>
            <a:ext cx="9777205" cy="3791904"/>
          </a:xfrm>
          <a:prstGeom prst="rect">
            <a:avLst/>
          </a:prstGeom>
          <a:noFill/>
          <a:ln>
            <a:noFill/>
          </a:ln>
        </p:spPr>
        <p:txBody>
          <a:bodyPr spcFirstLastPara="1" wrap="square" lIns="99525" tIns="49750" rIns="99525" bIns="49750" anchor="t" anchorCtr="0">
            <a:noAutofit/>
          </a:bodyPr>
          <a:lstStyle/>
          <a:p>
            <a:pPr lvl="0" algn="just">
              <a:spcBef>
                <a:spcPts val="0"/>
              </a:spcBef>
              <a:buClr>
                <a:srgbClr val="000000"/>
              </a:buClr>
              <a:buSzPts val="1400"/>
            </a:pPr>
            <a:r>
              <a:rPr lang="ru-RU" sz="1800" dirty="0">
                <a:solidFill>
                  <a:schemeClr val="tx1"/>
                </a:solidFill>
              </a:rPr>
              <a:t>•</a:t>
            </a:r>
            <a:r>
              <a:rPr lang="ru-RU" sz="1800" dirty="0"/>
              <a:t>	</a:t>
            </a:r>
            <a:r>
              <a:rPr lang="ru-RU" sz="1800" dirty="0">
                <a:solidFill>
                  <a:srgbClr val="FF0000"/>
                </a:solidFill>
              </a:rPr>
              <a:t>Никогда и никому не сообщайте свой ПИН-код от банковской карты</a:t>
            </a:r>
            <a:r>
              <a:rPr lang="ru-RU" sz="1800" dirty="0">
                <a:solidFill>
                  <a:schemeClr val="tx1"/>
                </a:solidFill>
              </a:rPr>
              <a:t>. Смените его на цифры, которые никогда не забудете. Если же запомнить не получается, то бумажку с подсказкой ни в коем случае не храните рядом с картой.</a:t>
            </a:r>
          </a:p>
          <a:p>
            <a:pPr lvl="0" algn="just">
              <a:spcBef>
                <a:spcPts val="0"/>
              </a:spcBef>
              <a:buClr>
                <a:srgbClr val="000000"/>
              </a:buClr>
              <a:buSzPts val="1400"/>
            </a:pPr>
            <a:endParaRPr lang="ru-RU" sz="1800" dirty="0">
              <a:solidFill>
                <a:schemeClr val="tx1"/>
              </a:solidFill>
            </a:endParaRPr>
          </a:p>
          <a:p>
            <a:pPr lvl="0" algn="just">
              <a:spcBef>
                <a:spcPts val="0"/>
              </a:spcBef>
              <a:buClr>
                <a:srgbClr val="000000"/>
              </a:buClr>
              <a:buSzPts val="1400"/>
            </a:pPr>
            <a:r>
              <a:rPr lang="ru-RU" sz="1800" dirty="0">
                <a:solidFill>
                  <a:schemeClr val="tx1"/>
                </a:solidFill>
              </a:rPr>
              <a:t>•    Выбирайте банкоматы в офисе банка, в государственном учреждении или в людных местах. Если действия с банкоматом вызывают у вас сложности, обратитесь к сотруднику банка или попросите родственников показать вам, как произвести эти операции. После того, как вам продемонстрируют последовательность действий с банкоматом, попробуйте повторить все шаги самостоятельно. В конце операции обязательно заберите карту, деньги и чек.</a:t>
            </a:r>
          </a:p>
          <a:p>
            <a:pPr lvl="0" algn="just">
              <a:spcBef>
                <a:spcPts val="0"/>
              </a:spcBef>
              <a:buClr>
                <a:srgbClr val="000000"/>
              </a:buClr>
              <a:buSzPts val="1400"/>
            </a:pPr>
            <a:endParaRPr lang="ru-RU" sz="1800" dirty="0">
              <a:solidFill>
                <a:schemeClr val="tx1"/>
              </a:solidFill>
            </a:endParaRPr>
          </a:p>
          <a:p>
            <a:pPr lvl="0" algn="just">
              <a:spcBef>
                <a:spcPts val="0"/>
              </a:spcBef>
              <a:buClr>
                <a:srgbClr val="000000"/>
              </a:buClr>
              <a:buSzPts val="1400"/>
            </a:pPr>
            <a:r>
              <a:rPr lang="ru-RU" sz="1800" dirty="0">
                <a:solidFill>
                  <a:schemeClr val="tx1"/>
                </a:solidFill>
              </a:rPr>
              <a:t>•    После того, как вы освоите основные операции с банкоматом, можно переходить к изучению более сложных действий. Например, пополнять баланс мобильного телефона, оплачивать штрафы, налоги и коммунальные платежи. Тем более, что все эти операции очень удобно совершать через мобильное приложение вашего банка.</a:t>
            </a:r>
          </a:p>
          <a:p>
            <a:pPr marL="285750" lvl="0" indent="-285750" algn="just">
              <a:spcBef>
                <a:spcPts val="0"/>
              </a:spcBef>
              <a:buClr>
                <a:srgbClr val="000000"/>
              </a:buClr>
              <a:buSzPts val="1400"/>
              <a:buFont typeface="Arial" panose="020B0604020202020204" pitchFamily="34" charset="0"/>
              <a:buChar char="•"/>
            </a:pPr>
            <a:endParaRPr sz="1400" dirty="0">
              <a:solidFill>
                <a:schemeClr val="tx1"/>
              </a:solidFill>
            </a:endParaRP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442690"/>
            <a:ext cx="8631534" cy="954107"/>
          </a:xfrm>
          <a:prstGeom prst="rect">
            <a:avLst/>
          </a:prstGeom>
        </p:spPr>
        <p:txBody>
          <a:bodyPr wrap="square">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банковских карт и банкомата</a:t>
            </a:r>
          </a:p>
        </p:txBody>
      </p:sp>
    </p:spTree>
    <p:extLst>
      <p:ext uri="{BB962C8B-B14F-4D97-AF65-F5344CB8AC3E}">
        <p14:creationId xmlns:p14="http://schemas.microsoft.com/office/powerpoint/2010/main" val="59830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6</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2529700"/>
            <a:ext cx="5315736" cy="3810809"/>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Звонок от псевдо сотрудника банка</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обезопасить? </a:t>
            </a:r>
            <a:r>
              <a:rPr lang="ru-RU" sz="1700" dirty="0">
                <a:solidFill>
                  <a:schemeClr val="tx1"/>
                </a:solidFill>
              </a:rPr>
              <a:t>Немедленно закончите разговор, как только услышали, что сотрудник банка попросил назвать ваши персональные данные. Это точно мошенник. И сразу перезвоните в ваш банк по номеру телефона, который указан на карте, чтобы прояснить ситуацию. </a:t>
            </a:r>
          </a:p>
          <a:p>
            <a:pPr lvl="0" algn="just">
              <a:spcBef>
                <a:spcPts val="0"/>
              </a:spcBef>
              <a:buClr>
                <a:srgbClr val="000000"/>
              </a:buClr>
              <a:buSzPts val="1400"/>
            </a:pPr>
            <a:endParaRPr lang="ru-RU" sz="1700" dirty="0">
              <a:solidFill>
                <a:schemeClr val="tx1"/>
              </a:solidFill>
            </a:endParaRPr>
          </a:p>
          <a:p>
            <a:pPr lvl="0" algn="just">
              <a:spcBef>
                <a:spcPts val="0"/>
              </a:spcBef>
              <a:buClr>
                <a:srgbClr val="000000"/>
              </a:buClr>
              <a:buSzPts val="1400"/>
            </a:pPr>
            <a:r>
              <a:rPr lang="ru-RU" sz="1700" dirty="0">
                <a:solidFill>
                  <a:srgbClr val="FF0000"/>
                </a:solidFill>
              </a:rPr>
              <a:t>Запомните, ни один сотрудник банка не имеет право запрашивать номер вашей карты, трехзначный номер с обратной стороны карты или код-подтверждения из СМС. Всеми этими данными банк располагает.</a:t>
            </a:r>
            <a:endParaRPr sz="1700" dirty="0">
              <a:solidFill>
                <a:srgbClr val="FF0000"/>
              </a:solidFill>
            </a:endParaRP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523220"/>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смартфона</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605" y="2984292"/>
            <a:ext cx="4209583" cy="2809745"/>
          </a:xfrm>
          <a:prstGeom prst="rect">
            <a:avLst/>
          </a:prstGeom>
        </p:spPr>
      </p:pic>
    </p:spTree>
    <p:extLst>
      <p:ext uri="{BB962C8B-B14F-4D97-AF65-F5344CB8AC3E}">
        <p14:creationId xmlns:p14="http://schemas.microsoft.com/office/powerpoint/2010/main" val="91226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7</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2700523"/>
            <a:ext cx="5315736" cy="3810809"/>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СМС «ваша карта заблокирована»</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 </a:t>
            </a:r>
            <a:r>
              <a:rPr lang="ru-RU" sz="1700" dirty="0">
                <a:solidFill>
                  <a:schemeClr val="tx1"/>
                </a:solidFill>
              </a:rPr>
              <a:t>Внимательно читайте текст сообщений, которые поступают на ваш мобильный телефон от банка, выпустившего карту. Если сообщение содержит просьбу перезвонить в банк по незнакомому номеру, игнорируйте его. Перезвоните в банк, который выпустил вашу карту, </a:t>
            </a:r>
            <a:r>
              <a:rPr lang="ru-RU" sz="1700" dirty="0">
                <a:solidFill>
                  <a:srgbClr val="FF0000"/>
                </a:solidFill>
              </a:rPr>
              <a:t>по номеру, указанному на обратной стороне карты</a:t>
            </a:r>
            <a:r>
              <a:rPr lang="ru-RU" sz="1700" dirty="0">
                <a:solidFill>
                  <a:schemeClr val="tx1"/>
                </a:solidFill>
              </a:rPr>
              <a:t>, и сообщите о случившемся. Сотрудники банка проинструктируют вас о дальнейших действиях и предпримут необходимые меры по защите ваших денег.</a:t>
            </a: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523220"/>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смартфона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606" y="2758035"/>
            <a:ext cx="3953607" cy="3361412"/>
          </a:xfrm>
          <a:prstGeom prst="rect">
            <a:avLst/>
          </a:prstGeom>
        </p:spPr>
      </p:pic>
    </p:spTree>
    <p:extLst>
      <p:ext uri="{BB962C8B-B14F-4D97-AF65-F5344CB8AC3E}">
        <p14:creationId xmlns:p14="http://schemas.microsoft.com/office/powerpoint/2010/main" val="61186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8</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602743" y="2960588"/>
            <a:ext cx="5315736" cy="3117473"/>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СМС «Кинула деньги на ваш номер случайно»</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  </a:t>
            </a:r>
            <a:r>
              <a:rPr lang="ru-RU" sz="1700" dirty="0">
                <a:solidFill>
                  <a:schemeClr val="tx1"/>
                </a:solidFill>
              </a:rPr>
              <a:t>При получении подобного СМС сначала проверьте баланс своего телефона, а только потом принимайте решение о возврате. Кроме того, всегда обращайте внимание, с какого именно короткого номера пришло смс о пополнении счета вашего мобильного телефона. Скорее всего это не номер вашего оператора.</a:t>
            </a: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523220"/>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смартфона</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808" y="2960588"/>
            <a:ext cx="3989993" cy="2859495"/>
          </a:xfrm>
          <a:prstGeom prst="rect">
            <a:avLst/>
          </a:prstGeom>
        </p:spPr>
      </p:pic>
    </p:spTree>
    <p:extLst>
      <p:ext uri="{BB962C8B-B14F-4D97-AF65-F5344CB8AC3E}">
        <p14:creationId xmlns:p14="http://schemas.microsoft.com/office/powerpoint/2010/main" val="203111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Shape 505"/>
          <p:cNvSpPr txBox="1">
            <a:spLocks noGrp="1"/>
          </p:cNvSpPr>
          <p:nvPr>
            <p:ph type="sldNum" idx="4294967295"/>
          </p:nvPr>
        </p:nvSpPr>
        <p:spPr>
          <a:xfrm>
            <a:off x="9418600" y="7005138"/>
            <a:ext cx="796568" cy="402652"/>
          </a:xfrm>
          <a:prstGeom prst="rect">
            <a:avLst/>
          </a:prstGeom>
          <a:noFill/>
          <a:ln>
            <a:noFill/>
          </a:ln>
        </p:spPr>
        <p:txBody>
          <a:bodyPr spcFirstLastPara="1" wrap="square" lIns="99525" tIns="49750" rIns="99525" bIns="49750" anchor="ctr" anchorCtr="0">
            <a:noAutofit/>
          </a:bodyPr>
          <a:lstStyle/>
          <a:p>
            <a:pPr marL="0" marR="0" lvl="0" indent="0" algn="r" rtl="0">
              <a:spcBef>
                <a:spcPts val="0"/>
              </a:spcBef>
              <a:spcAft>
                <a:spcPts val="0"/>
              </a:spcAft>
              <a:buNone/>
            </a:pPr>
            <a:fld id="{00000000-1234-1234-1234-123412341234}" type="slidenum">
              <a:rPr lang="ru-RU" sz="1300">
                <a:solidFill>
                  <a:srgbClr val="00909B"/>
                </a:solidFill>
                <a:latin typeface="Tahoma"/>
                <a:ea typeface="Tahoma"/>
                <a:cs typeface="Tahoma"/>
                <a:sym typeface="Tahoma"/>
              </a:rPr>
              <a:t>9</a:t>
            </a:fld>
            <a:endParaRPr sz="1300" dirty="0">
              <a:solidFill>
                <a:srgbClr val="00909B"/>
              </a:solidFill>
              <a:latin typeface="Tahoma"/>
              <a:ea typeface="Tahoma"/>
              <a:cs typeface="Tahoma"/>
              <a:sym typeface="Tahoma"/>
            </a:endParaRPr>
          </a:p>
        </p:txBody>
      </p:sp>
      <p:sp>
        <p:nvSpPr>
          <p:cNvPr id="512" name="Shape 512"/>
          <p:cNvSpPr txBox="1">
            <a:spLocks noGrp="1"/>
          </p:cNvSpPr>
          <p:nvPr>
            <p:ph type="body" idx="1"/>
          </p:nvPr>
        </p:nvSpPr>
        <p:spPr>
          <a:xfrm>
            <a:off x="534432" y="2687058"/>
            <a:ext cx="5315736" cy="3824274"/>
          </a:xfrm>
          <a:prstGeom prst="rect">
            <a:avLst/>
          </a:prstGeom>
          <a:noFill/>
          <a:ln>
            <a:noFill/>
          </a:ln>
        </p:spPr>
        <p:txBody>
          <a:bodyPr spcFirstLastPara="1" wrap="square" lIns="99525" tIns="49750" rIns="99525" bIns="49750" anchor="t" anchorCtr="0">
            <a:noAutofit/>
          </a:bodyPr>
          <a:lstStyle/>
          <a:p>
            <a:pPr lvl="0" algn="ctr">
              <a:spcBef>
                <a:spcPts val="0"/>
              </a:spcBef>
              <a:buClr>
                <a:srgbClr val="000000"/>
              </a:buClr>
              <a:buSzPts val="1400"/>
            </a:pPr>
            <a:r>
              <a:rPr lang="ru-RU" sz="2000" b="1" dirty="0">
                <a:solidFill>
                  <a:schemeClr val="tx1"/>
                </a:solidFill>
              </a:rPr>
              <a:t>СМС «Для просмотра перейдите по ссылке»</a:t>
            </a:r>
          </a:p>
          <a:p>
            <a:pPr lvl="0">
              <a:spcBef>
                <a:spcPts val="0"/>
              </a:spcBef>
              <a:buClr>
                <a:srgbClr val="000000"/>
              </a:buClr>
              <a:buSzPts val="1400"/>
            </a:pPr>
            <a:endParaRPr lang="ru-RU" sz="1800" b="1" dirty="0">
              <a:solidFill>
                <a:schemeClr val="tx1"/>
              </a:solidFill>
            </a:endParaRPr>
          </a:p>
          <a:p>
            <a:pPr lvl="0" algn="just">
              <a:spcBef>
                <a:spcPts val="0"/>
              </a:spcBef>
              <a:buClr>
                <a:srgbClr val="000000"/>
              </a:buClr>
              <a:buSzPts val="1400"/>
            </a:pPr>
            <a:r>
              <a:rPr lang="ru-RU" sz="1700" b="1" dirty="0">
                <a:solidFill>
                  <a:schemeClr val="tx1"/>
                </a:solidFill>
              </a:rPr>
              <a:t>Как себя защитить? </a:t>
            </a:r>
            <a:r>
              <a:rPr lang="ru-RU" sz="1700" dirty="0">
                <a:solidFill>
                  <a:schemeClr val="tx1"/>
                </a:solidFill>
              </a:rPr>
              <a:t>Запомните, нельзя переходить по ссылкам, которые пришли от незнакомых абонентов. Все ваши друзья и родственники могут самостоятельно, напрямую, минуя посредников, отправить необходимые документы и фотографии лично вам со своего смартфона. Если вы получили подобное сообщение, удалите его, не открывая. Кроме того, позаботьтесь, чтобы на ваш смартфон был установлен антивирус. Если вам сложно установить антивирус самостоятельно, обратитесь к родственникам.</a:t>
            </a:r>
          </a:p>
        </p:txBody>
      </p:sp>
      <p:sp>
        <p:nvSpPr>
          <p:cNvPr id="14" name="Заголовок 1"/>
          <p:cNvSpPr txBox="1">
            <a:spLocks/>
          </p:cNvSpPr>
          <p:nvPr/>
        </p:nvSpPr>
        <p:spPr>
          <a:xfrm>
            <a:off x="534432" y="1442690"/>
            <a:ext cx="9619774" cy="532160"/>
          </a:xfrm>
          <a:prstGeom prst="rect">
            <a:avLst/>
          </a:prstGeom>
        </p:spPr>
        <p:txBody>
          <a:bodyPr lIns="99551" tIns="49775" rIns="99551" bIns="49775"/>
          <a:lstStyle>
            <a:lvl1pPr algn="l" defTabSz="497754" rtl="0" eaLnBrk="1" latinLnBrk="0" hangingPunct="1">
              <a:spcBef>
                <a:spcPct val="0"/>
              </a:spcBef>
              <a:buNone/>
              <a:defRPr sz="2000" b="1" kern="1200">
                <a:solidFill>
                  <a:schemeClr val="tx1">
                    <a:lumMod val="75000"/>
                    <a:lumOff val="25000"/>
                  </a:schemeClr>
                </a:solidFill>
                <a:latin typeface="Tahoma"/>
                <a:ea typeface="+mj-ea"/>
                <a:cs typeface="+mj-cs"/>
              </a:defRPr>
            </a:lvl1pPr>
          </a:lstStyle>
          <a:p>
            <a:endParaRPr lang="ru-RU" sz="2400" b="0" dirty="0">
              <a:solidFill>
                <a:srgbClr val="4CAF90"/>
              </a:solidFill>
            </a:endParaRPr>
          </a:p>
        </p:txBody>
      </p:sp>
      <p:sp>
        <p:nvSpPr>
          <p:cNvPr id="3" name="TextBox 2">
            <a:extLst>
              <a:ext uri="{FF2B5EF4-FFF2-40B4-BE49-F238E27FC236}">
                <a16:creationId xmlns:a16="http://schemas.microsoft.com/office/drawing/2014/main" id="{BD102F2F-FBCA-114A-B93F-E59D112DDB7B}"/>
              </a:ext>
            </a:extLst>
          </p:cNvPr>
          <p:cNvSpPr txBox="1"/>
          <p:nvPr/>
        </p:nvSpPr>
        <p:spPr>
          <a:xfrm>
            <a:off x="0" y="998232"/>
            <a:ext cx="10855857" cy="253916"/>
          </a:xfrm>
          <a:prstGeom prst="rect">
            <a:avLst/>
          </a:prstGeom>
          <a:noFill/>
        </p:spPr>
        <p:txBody>
          <a:bodyPr wrap="none" rtlCol="0">
            <a:spAutoFit/>
          </a:bodyPr>
          <a:lstStyle/>
          <a:p>
            <a:r>
              <a:rPr lang="ru-RU" sz="1050" dirty="0">
                <a:solidFill>
                  <a:srgbClr val="4CAF90"/>
                </a:solidFill>
              </a:rPr>
              <a:t>0000011111000000  0000011100001010101010101010000010101010101011111    00001111001011111000000101010101.     111111111 0000.   00 00 0 0 0 01111110000101010101000000101</a:t>
            </a:r>
          </a:p>
        </p:txBody>
      </p:sp>
      <p:sp>
        <p:nvSpPr>
          <p:cNvPr id="2" name="Прямоугольник 1"/>
          <p:cNvSpPr/>
          <p:nvPr/>
        </p:nvSpPr>
        <p:spPr>
          <a:xfrm>
            <a:off x="1235947" y="1940029"/>
            <a:ext cx="8631534" cy="523220"/>
          </a:xfrm>
          <a:prstGeom prst="rect">
            <a:avLst/>
          </a:prstGeom>
        </p:spPr>
        <p:txBody>
          <a:bodyPr wrap="square">
            <a:spAutoFit/>
          </a:bodyPr>
          <a:lstStyle/>
          <a:p>
            <a:pPr algn="ctr"/>
            <a:endPar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435510" y="1509141"/>
            <a:ext cx="7817617" cy="523220"/>
          </a:xfrm>
          <a:prstGeom prst="rect">
            <a:avLst/>
          </a:prstGeom>
          <a:noFill/>
        </p:spPr>
        <p:txBody>
          <a:bodyPr wrap="square" rtlCol="0">
            <a:spAutoFit/>
          </a:bodyPr>
          <a:lstStyle/>
          <a:p>
            <a:pPr algn="ctr"/>
            <a:r>
              <a:rPr lang="ru-RU" sz="2800" b="1" dirty="0">
                <a:solidFill>
                  <a:srgbClr val="4CAF90"/>
                </a:solidFill>
                <a:latin typeface="Tahoma" panose="020B0604030504040204" pitchFamily="34" charset="0"/>
                <a:ea typeface="Tahoma" panose="020B0604030504040204" pitchFamily="34" charset="0"/>
                <a:cs typeface="Tahoma" panose="020B0604030504040204" pitchFamily="34" charset="0"/>
              </a:rPr>
              <a:t>Безопасное использование смартфона</a:t>
            </a: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4089"/>
          <a:stretch/>
        </p:blipFill>
        <p:spPr>
          <a:xfrm>
            <a:off x="6029787" y="3302696"/>
            <a:ext cx="4185382" cy="2877040"/>
          </a:xfrm>
          <a:prstGeom prst="rect">
            <a:avLst/>
          </a:prstGeom>
        </p:spPr>
      </p:pic>
    </p:spTree>
    <p:extLst>
      <p:ext uri="{BB962C8B-B14F-4D97-AF65-F5344CB8AC3E}">
        <p14:creationId xmlns:p14="http://schemas.microsoft.com/office/powerpoint/2010/main" val="35780671"/>
      </p:ext>
    </p:extLst>
  </p:cSld>
  <p:clrMapOvr>
    <a:masterClrMapping/>
  </p:clrMapOvr>
</p:sld>
</file>

<file path=ppt/theme/theme1.xml><?xml version="1.0" encoding="utf-8"?>
<a:theme xmlns:a="http://schemas.openxmlformats.org/drawingml/2006/main" name="Тема Off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4467</TotalTime>
  <Words>870</Words>
  <Application>Microsoft Macintosh PowerPoint</Application>
  <PresentationFormat>Произвольный</PresentationFormat>
  <Paragraphs>130</Paragraphs>
  <Slides>15</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Lucida Grande</vt:lpstr>
      <vt:lpstr>Tahoma</vt:lpstr>
      <vt:lpstr>Wingdings</vt:lpstr>
      <vt:lpstr>Тема Office</vt:lpstr>
      <vt:lpstr>Цифровая финансовая грамотность для людей «серебряного» возраста </vt:lpstr>
      <vt:lpstr>ФИО спикера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Хотите научится принимать грамотные финансовые решения?</vt:lpstr>
      <vt:lpstr>СПАСИБО  ЗА ВНИМАНИЕ</vt:lpstr>
    </vt:vector>
  </TitlesOfParts>
  <Company>spn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 trukhanenko</dc:creator>
  <cp:lastModifiedBy>Andrey Fedyaev</cp:lastModifiedBy>
  <cp:revision>361</cp:revision>
  <cp:lastPrinted>2019-02-28T08:49:42Z</cp:lastPrinted>
  <dcterms:created xsi:type="dcterms:W3CDTF">2015-08-28T08:18:34Z</dcterms:created>
  <dcterms:modified xsi:type="dcterms:W3CDTF">2019-10-14T20:46:27Z</dcterms:modified>
</cp:coreProperties>
</file>