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3" r:id="rId3"/>
    <p:sldId id="256" r:id="rId4"/>
    <p:sldId id="262" r:id="rId5"/>
    <p:sldId id="257" r:id="rId6"/>
    <p:sldId id="279" r:id="rId7"/>
    <p:sldId id="278" r:id="rId8"/>
    <p:sldId id="258" r:id="rId9"/>
    <p:sldId id="259" r:id="rId10"/>
    <p:sldId id="271" r:id="rId11"/>
    <p:sldId id="272" r:id="rId12"/>
    <p:sldId id="277" r:id="rId13"/>
    <p:sldId id="263" r:id="rId14"/>
    <p:sldId id="273" r:id="rId15"/>
    <p:sldId id="275" r:id="rId16"/>
    <p:sldId id="280" r:id="rId17"/>
    <p:sldId id="276" r:id="rId18"/>
    <p:sldId id="281" r:id="rId19"/>
    <p:sldId id="282" r:id="rId20"/>
  </p:sldIdLst>
  <p:sldSz cx="12190413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99FF"/>
    <a:srgbClr val="A50021"/>
    <a:srgbClr val="00FFFF"/>
    <a:srgbClr val="FF9900"/>
    <a:srgbClr val="66FFFF"/>
    <a:srgbClr val="FF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0B09-6CAC-402D-A3A7-5CA7FFF1E6B8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5BBEB-DF3B-4911-A118-779D1E182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4F5D-8E51-4A3D-869D-409F62952BA0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DF4AE-60A3-4CD1-B0BE-540F59E37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2F52-36C8-46BD-9506-6E1601A02989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89D6-9F13-4A21-9740-CD34D195D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02158" y="4074219"/>
            <a:ext cx="849442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2554" y="5056488"/>
            <a:ext cx="7034031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62554" y="6314555"/>
            <a:ext cx="7034031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8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6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09740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589465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34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6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80" y="1681163"/>
            <a:ext cx="5157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80" y="2505075"/>
            <a:ext cx="515711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5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41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86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8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7EAE-0BCF-4B9A-B2ED-0FA6CB856853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39CF6-82CB-4A86-8197-5589A2D94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02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653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5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2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4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1D75-4A5E-420F-89C3-092CDA594908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5295-90CC-40F0-860D-C782C767C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2" y="1600203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3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2541-48CE-4EC8-8DD3-A7793C2E2A99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853B-44D3-49EB-A670-589B4D98A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3CBC1-4B30-4CD9-AC45-E4181B3AF36D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E9EE-C523-475C-AC5D-8DE226F53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4C4D-8E1D-4615-8799-E50D10E53B41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359B6-0086-4268-A0C4-083D93192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1670-CAA6-4800-9828-575F9EC6D5A7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DBC4-A790-4AF0-9120-76B006805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0ECEE-BC61-499C-9370-C16B34A530B5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6378A-8653-4438-8560-589E80456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E3EF7-7F0B-4E93-B369-6556C7BA19CC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32F4-2283-4828-B433-6050B65E0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521" y="1600203"/>
            <a:ext cx="109713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AB04F0-3A22-422E-B3A3-C288B54124C2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3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70847F-CD81-4C26-9EE1-F467426F1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35635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6352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635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9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Arial" charset="0"/>
              </a:rPr>
              <a:t>Урок 5.2. </a:t>
            </a:r>
            <a:r>
              <a:rPr lang="ru-RU" dirty="0"/>
              <a:t>Профессиональная деятельность при ограниченных возможностях здоровья как основа финансового благополучия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175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590" y="1628802"/>
            <a:ext cx="10994110" cy="2155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Участники 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по очереди загадывают профессии и пишут их на листках (не показывая другим).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" y="3176"/>
            <a:ext cx="8111429" cy="830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Третья игра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(загадка) «Тепло, холодно»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582" y="4077072"/>
            <a:ext cx="11135768" cy="2420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Остальные участники стараются отгадать. Для этого участнику, загадавшему профессию, ЗАДАЮТСЯ НАВОДЯЩИЕ ВОПРОСЫ, в которых отражен характер деятельности по этой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профессии</a:t>
            </a:r>
            <a:endParaRPr lang="ru-RU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238085" y="418308"/>
            <a:ext cx="2376264" cy="33855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Дополнительная игра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" y="188641"/>
            <a:ext cx="12190412" cy="6408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Важно!!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Высоко оплачивается уникальный и квалифицированный труд.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Размер заработной платы зависит от спроса работодателей на конкретный вид труда и не имеет прямой зависимости от его интеллектуальной или физической природы. Нужно также помнить, что деление труда на интеллектуальный и физический является условным и не может быть абсолютно таковым.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Труд – это целенаправленная деятельность по созданию благ. Является основой полноценной жизнедеятельности человека, его финансового благополучия.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Работа – это трудовое задание и/или процесс его реализации, подразумевающее рамки времени, поставленные задачи, средства производства, методы и инструкции.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Наиболее привлекательными доходами не связанными с трудовой деятельностью являются доходы от собственности. Важное финансовое значение имеют социальные выплаты призванные помочь людям в трудных и/или ответственных жизненных ситуациях.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«Легкие деньги» зачастую несут в себе пагубное влияние и приводят к плачевным последствиям.</a:t>
            </a:r>
          </a:p>
        </p:txBody>
      </p:sp>
    </p:spTree>
    <p:extLst>
      <p:ext uri="{BB962C8B-B14F-4D97-AF65-F5344CB8AC3E}">
        <p14:creationId xmlns:p14="http://schemas.microsoft.com/office/powerpoint/2010/main" val="388058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6815" y="2924945"/>
            <a:ext cx="712879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1"/>
          <p:cNvSpPr>
            <a:spLocks noChangeArrowheads="1"/>
          </p:cNvSpPr>
          <p:nvPr/>
        </p:nvSpPr>
        <p:spPr bwMode="auto">
          <a:xfrm>
            <a:off x="3142879" y="1556792"/>
            <a:ext cx="5544616" cy="17237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>
                <a:cs typeface="Arial" charset="0"/>
              </a:rPr>
              <a:t>Задание. </a:t>
            </a:r>
          </a:p>
          <a:p>
            <a:r>
              <a:rPr lang="ru-RU" sz="2800" dirty="0">
                <a:cs typeface="Arial" charset="0"/>
              </a:rPr>
              <a:t>Ведущий называет профессию.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" y="3175"/>
            <a:ext cx="911954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Дополнительная игра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«Цепочка профессий».</a:t>
            </a:r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550590" y="3501008"/>
            <a:ext cx="11135766" cy="307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2800" dirty="0">
                <a:cs typeface="Arial" charset="0"/>
              </a:rPr>
              <a:t>Далее каждый участник по очереди называет профессию, которая каким-то образом связана  с предыдущей, объясняя, в чем заключается эта связь. Тем самым выстраивается цепочка профессий.</a:t>
            </a:r>
          </a:p>
        </p:txBody>
      </p:sp>
      <p:sp>
        <p:nvSpPr>
          <p:cNvPr id="2" name="Выгнутая вправо стрелка 1">
            <a:hlinkClick r:id="rId2" action="ppaction://hlinksldjump"/>
          </p:cNvPr>
          <p:cNvSpPr/>
          <p:nvPr/>
        </p:nvSpPr>
        <p:spPr>
          <a:xfrm>
            <a:off x="10775727" y="587950"/>
            <a:ext cx="910629" cy="1112858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84784"/>
            <a:ext cx="1219041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Знания, умения и навыки в области профессиональной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7514" y="3356992"/>
            <a:ext cx="12217927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Практический опыт выполнения данного вида работы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486695" y="1"/>
            <a:ext cx="9146909" cy="908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     </a:t>
            </a:r>
            <a:r>
              <a:rPr lang="ru-RU" sz="32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Личностные качества профессионала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725144"/>
            <a:ext cx="12190413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Готовность и желание работать (не быть ленивым), мобильность и обучаемость, целеустремленность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486695" y="1"/>
            <a:ext cx="9146909" cy="908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     </a:t>
            </a:r>
            <a:r>
              <a:rPr lang="ru-RU" sz="32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Личностные качества профессионала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4784"/>
            <a:ext cx="1219041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Коммуникабельность, общительность: обладание навыками конструктивного общения, умение работать в команде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8677" y="3645024"/>
            <a:ext cx="12239091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Стрессоустойчивость, оптимистичность, решительность, 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способность брать ответственность на себя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48677" y="5445224"/>
            <a:ext cx="12239091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Здоровье, красота, обаятельность, опрятность, чистоплотность</a:t>
            </a:r>
          </a:p>
        </p:txBody>
      </p:sp>
      <p:sp>
        <p:nvSpPr>
          <p:cNvPr id="6" name="Выгнутая вправо стрелка 5">
            <a:hlinkClick r:id="rId2" action="ppaction://hlinksldjump"/>
          </p:cNvPr>
          <p:cNvSpPr/>
          <p:nvPr/>
        </p:nvSpPr>
        <p:spPr>
          <a:xfrm>
            <a:off x="11089233" y="116632"/>
            <a:ext cx="910629" cy="1112858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2700"/>
            <a:ext cx="1219041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Самообразование: чтение книг, освоение компьютерных программ, занятие творчеством, хобби, самостоятельное занятие спортом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4815" y="3789040"/>
            <a:ext cx="12205228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Обучение в образовательном учреждении профессионального образования (основные образовательные программы)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2679" y="0"/>
            <a:ext cx="9635159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 Процесс формирования личностных качеств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8466" y="5157192"/>
            <a:ext cx="12198879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Посещение курсов, секций, клубов 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дополнительные образовательные программы)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2679" y="0"/>
            <a:ext cx="9635159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 Процесс формирования личностных качеств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576" y="1556792"/>
            <a:ext cx="113772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Командировки (в том числе, зарубежные), курсы повышения профессиональной квалификации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066" y="3573016"/>
            <a:ext cx="11468912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Активное социальное взаимодействие, регулярное посещение учреждений социокультурного сервиса (таких как театры, кинотеатры, выставки, концерты, цирк), прогулки, общение с друзьями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гнутая вправо стрелка 4">
            <a:hlinkClick r:id="rId2" action="ppaction://hlinksldjump"/>
          </p:cNvPr>
          <p:cNvSpPr/>
          <p:nvPr/>
        </p:nvSpPr>
        <p:spPr>
          <a:xfrm>
            <a:off x="11279782" y="116632"/>
            <a:ext cx="720080" cy="936104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041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Список использованных информационных источников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0" y="1844826"/>
            <a:ext cx="12190413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800">
                <a:cs typeface="Arial" charset="0"/>
              </a:rPr>
              <a:t>Графические элементы сайта </a:t>
            </a:r>
            <a:r>
              <a:rPr lang="en-US" sz="2800" dirty="0">
                <a:cs typeface="Arial" charset="0"/>
              </a:rPr>
              <a:t>Office.com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432831" y="3314158"/>
            <a:ext cx="11508376" cy="16270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3200" b="1" dirty="0" smtClean="0">
                <a:cs typeface="Arial" charset="0"/>
              </a:rPr>
              <a:t>Урок 5.2. </a:t>
            </a:r>
            <a:r>
              <a:rPr lang="ru-RU" sz="3200" b="1" dirty="0" smtClean="0"/>
              <a:t>Профессиональная деятельность при ограниченных возможностях здоровья как основа финансового благополучия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Лента лицом вверх 13"/>
          <p:cNvSpPr/>
          <p:nvPr/>
        </p:nvSpPr>
        <p:spPr>
          <a:xfrm>
            <a:off x="272956" y="440194"/>
            <a:ext cx="4708478" cy="1402254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Финагрия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6130904" y="491319"/>
            <a:ext cx="5595582" cy="131018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Потребность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2288" y="1628800"/>
            <a:ext cx="10801201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61901" y="1985990"/>
            <a:ext cx="114285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Какие профессиями вы хотели бы овладеть? Почему?</a:t>
            </a:r>
          </a:p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Что нужно сделать, чтобы овладеть профессией?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679" y="1412776"/>
            <a:ext cx="9433049" cy="30959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Профессиональная деятельность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требует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специальных знаний, умений и навыков, а также необходимых профессиональных качеств личности и готовности к труду.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50" y="548680"/>
            <a:ext cx="11711830" cy="5760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зависимости от содержания труда (предмета, цели, средств, способов и условий) различают разные виды профессиональной деятельности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Профессия</a:t>
            </a: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позволяет человеку получать необходимые блага за выполняемый полезный труд, который является результатом воплощения его физических и психических возможностей.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2719" y="188640"/>
            <a:ext cx="8255447" cy="692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Алгоритм  профориентации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322" y="1052736"/>
            <a:ext cx="12143091" cy="5805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Шаг 1. </a:t>
            </a:r>
            <a:r>
              <a:rPr lang="ru-RU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Определи </a:t>
            </a: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 виды деятельности, которые лучше всего получаются и могут быть положены в основу профессиональной деятельности.</a:t>
            </a:r>
          </a:p>
          <a:p>
            <a:pPr algn="just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Шаг 2. Выбери </a:t>
            </a:r>
            <a:r>
              <a:rPr lang="ru-RU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ряд </a:t>
            </a: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профессий, которые кажутся привлекательными, которые также востребованы на рынке труда.</a:t>
            </a:r>
          </a:p>
          <a:p>
            <a:pPr algn="just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Шаг 3. Соотнеси свои личностные качества и индивидуальные особенности с выбранными профессиями и решить, какая профессия является наиболее подходящей.</a:t>
            </a:r>
          </a:p>
          <a:p>
            <a:pPr algn="just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Шаг 4. </a:t>
            </a:r>
            <a:r>
              <a:rPr lang="ru-RU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Определи </a:t>
            </a: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необходимые действия для развития личностных качеств и адаптации индивидуальных особенностей к выбранной профессии.</a:t>
            </a:r>
          </a:p>
          <a:p>
            <a:pPr algn="just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Шаг 5. Рассчитай сумму необходимых финансовых затрат на формирование и развитие профессиональных личностных качеств на ближайший период.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14" y="476672"/>
            <a:ext cx="11944912" cy="1656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Ребята, скажите,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что такое личностные качества?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Приведите примеры.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7603" y="2652715"/>
            <a:ext cx="6095207" cy="1496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Каким образом формируются личностные качества?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>
            <a:spLocks/>
          </p:cNvSpPr>
          <p:nvPr/>
        </p:nvSpPr>
        <p:spPr>
          <a:xfrm>
            <a:off x="190550" y="4293098"/>
            <a:ext cx="5471896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Личностные качества профессионала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671197" y="4301483"/>
            <a:ext cx="541794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Процесс формирования личностных качеств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1054647" y="1556792"/>
            <a:ext cx="10153128" cy="25996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Группы соревнуются между собой в указании причин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возникновения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денег в кармане человека.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9"/>
            <a:ext cx="1219041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Первая игра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тему «Откуда в кармане берутся деньги»? 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1126655" y="4581128"/>
            <a:ext cx="10009112" cy="15121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записываются на доске.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Побеждает команда, указавшая большее число причин.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910631" y="1196752"/>
            <a:ext cx="10513167" cy="25273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3200" b="1" dirty="0">
                <a:cs typeface="Arial" charset="0"/>
              </a:rPr>
              <a:t>Задание. </a:t>
            </a:r>
          </a:p>
          <a:p>
            <a:pPr algn="ctr">
              <a:lnSpc>
                <a:spcPct val="150000"/>
              </a:lnSpc>
            </a:pPr>
            <a:r>
              <a:rPr lang="ru-RU" sz="2800" dirty="0">
                <a:cs typeface="Arial" charset="0"/>
              </a:rPr>
              <a:t>Ведущим предлагаются характеристики профессий по принципу «самая-самая».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" y="3175"/>
            <a:ext cx="595119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Вторая игра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«Самая-самая» </a:t>
            </a:r>
          </a:p>
        </p:txBody>
      </p:sp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910629" y="3933056"/>
            <a:ext cx="10559703" cy="2596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ru-RU" sz="2800" dirty="0">
                <a:cs typeface="Arial" charset="0"/>
              </a:rPr>
              <a:t>Участники должны по очереди называть те профессии, которые, по их мнению, в наибольшей степени подходят для данной характеристики.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712</Words>
  <Application>Microsoft Office PowerPoint</Application>
  <PresentationFormat>Произвольный</PresentationFormat>
  <Paragraphs>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1_Тема Office</vt:lpstr>
      <vt:lpstr>Урок 5.2. Профессиональная деятельность при ограниченных возможностях здоровья как основа финансового благополучия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WIR</dc:creator>
  <cp:lastModifiedBy>Marina Reginis</cp:lastModifiedBy>
  <cp:revision>117</cp:revision>
  <dcterms:created xsi:type="dcterms:W3CDTF">2014-06-10T17:22:48Z</dcterms:created>
  <dcterms:modified xsi:type="dcterms:W3CDTF">2016-08-25T15:07:03Z</dcterms:modified>
</cp:coreProperties>
</file>