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1" r:id="rId3"/>
    <p:sldId id="256" r:id="rId4"/>
    <p:sldId id="257" r:id="rId5"/>
    <p:sldId id="258" r:id="rId6"/>
    <p:sldId id="259" r:id="rId7"/>
    <p:sldId id="270" r:id="rId8"/>
    <p:sldId id="269" r:id="rId9"/>
  </p:sldIdLst>
  <p:sldSz cx="12169775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522" y="-78"/>
      </p:cViewPr>
      <p:guideLst>
        <p:guide orient="horz" pos="2160"/>
        <p:guide pos="38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733" y="2130428"/>
            <a:ext cx="10344309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466" y="3886200"/>
            <a:ext cx="851884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23087" y="274639"/>
            <a:ext cx="2738199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490" y="274639"/>
            <a:ext cx="8011769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6977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97419" y="4074225"/>
            <a:ext cx="8480047" cy="933503"/>
          </a:xfrm>
        </p:spPr>
        <p:txBody>
          <a:bodyPr anchor="t">
            <a:normAutofit/>
          </a:bodyPr>
          <a:lstStyle>
            <a:lvl1pPr algn="r"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 smtClean="0"/>
              <a:t>НАЗВАНИЕ ДОКУМЕНТА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55340" y="5056526"/>
            <a:ext cx="7022123" cy="399229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Спикеры:</a:t>
            </a:r>
            <a:endParaRPr lang="en-US" dirty="0"/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4255340" y="6314593"/>
            <a:ext cx="7022123" cy="399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solidFill>
                  <a:srgbClr val="AFD393"/>
                </a:solidFill>
              </a:rPr>
              <a:t>2016</a:t>
            </a:r>
            <a:endParaRPr lang="en-US" sz="1200" b="1" dirty="0">
              <a:solidFill>
                <a:srgbClr val="AFD3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46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160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334" y="1709743"/>
            <a:ext cx="1049643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334" y="4589503"/>
            <a:ext cx="1049643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517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6672" y="1825625"/>
            <a:ext cx="5172154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0954" y="1825625"/>
            <a:ext cx="5172154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197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57" y="365126"/>
            <a:ext cx="1049643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59" y="1681163"/>
            <a:ext cx="514838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59" y="2505075"/>
            <a:ext cx="5148384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0968" y="1681163"/>
            <a:ext cx="517373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0968" y="2505075"/>
            <a:ext cx="5173739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641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849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492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57" y="457200"/>
            <a:ext cx="392506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739" y="987426"/>
            <a:ext cx="616094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57" y="2057400"/>
            <a:ext cx="392506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94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57" y="457200"/>
            <a:ext cx="392506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73739" y="987426"/>
            <a:ext cx="6160949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57" y="2057400"/>
            <a:ext cx="392506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209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490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09002" y="365125"/>
            <a:ext cx="2624108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6698" y="365125"/>
            <a:ext cx="7720201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59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328" y="4406903"/>
            <a:ext cx="1034430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328" y="2906713"/>
            <a:ext cx="1034430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8489" y="1600203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6302" y="1600203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535113"/>
            <a:ext cx="53770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8489" y="2174875"/>
            <a:ext cx="53770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2077" y="1535113"/>
            <a:ext cx="53792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82077" y="2174875"/>
            <a:ext cx="53792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3050"/>
            <a:ext cx="400377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58044" y="273052"/>
            <a:ext cx="68032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89" y="1435102"/>
            <a:ext cx="400377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361" y="4800600"/>
            <a:ext cx="730186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5361" y="612775"/>
            <a:ext cx="730186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5361" y="5367338"/>
            <a:ext cx="730186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4638"/>
            <a:ext cx="1095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600203"/>
            <a:ext cx="1095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8489" y="6356353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7ECB5-8D29-4001-BBF6-47CEA726D961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58007" y="6356353"/>
            <a:ext cx="3853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21672" y="6356353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DE4C-BB38-4622-B9BF-3DAD92522E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6672" y="365126"/>
            <a:ext cx="104964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672" y="1825625"/>
            <a:ext cx="104964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6672" y="6356390"/>
            <a:ext cx="2738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1238" y="6356390"/>
            <a:ext cx="41072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4909" y="6356390"/>
            <a:ext cx="2738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98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792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Лента лицом вверх 4"/>
          <p:cNvSpPr/>
          <p:nvPr/>
        </p:nvSpPr>
        <p:spPr>
          <a:xfrm>
            <a:off x="655599" y="332657"/>
            <a:ext cx="10787137" cy="1810460"/>
          </a:xfrm>
          <a:prstGeom prst="ribbon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Государственная 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поддержка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84162" y="3933056"/>
            <a:ext cx="10858576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latin typeface="Arial" charset="0"/>
              </a:rPr>
              <a:t>Тема урока 3.6. Как рассчитать свои доходы и расходы, используя финансовую помощь государства</a:t>
            </a:r>
            <a:endParaRPr lang="ru-RU" sz="3600" b="1" dirty="0">
              <a:solidFill>
                <a:srgbClr val="0000CC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798475" y="332656"/>
            <a:ext cx="10644262" cy="58326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365760" indent="-365760">
              <a:defRPr/>
            </a:pP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760" indent="-365760"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	Соизмеряй </a:t>
            </a:r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доход с расходом </a:t>
            </a:r>
          </a:p>
          <a:p>
            <a:pPr marL="365760" indent="-365760" algn="ctr">
              <a:defRPr/>
            </a:pPr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(Японская пословица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algn="ctr">
              <a:defRPr/>
            </a:pPr>
            <a:endParaRPr lang="ru-RU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760" indent="-365760" algn="ctr">
              <a:defRPr/>
            </a:pP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760" indent="-365760" algn="ctr"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быть расточительным - доход </a:t>
            </a:r>
          </a:p>
          <a:p>
            <a:pPr marL="365760" indent="-365760" algn="ctr"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				(</a:t>
            </a:r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Латинская пословица)</a:t>
            </a:r>
          </a:p>
          <a:p>
            <a:pPr marL="365760" indent="-365760" algn="ctr">
              <a:defRPr/>
            </a:pPr>
            <a:endParaRPr lang="ru-RU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algn="ctr">
              <a:defRPr/>
            </a:pP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760" indent="-365760" algn="ctr">
              <a:defRPr/>
            </a:pPr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Каков уход, таков и доход </a:t>
            </a:r>
            <a:endParaRPr lang="ru-RU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760" indent="-365760" algn="ctr">
              <a:defRPr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					(</a:t>
            </a:r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Русская пословица)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828304" y="404664"/>
            <a:ext cx="1044116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algn="ctr"/>
            <a:r>
              <a:rPr lang="ru-RU" altLang="ru-RU" sz="3200" b="1" dirty="0" smtClean="0">
                <a:latin typeface="Arial" pitchFamily="34" charset="0"/>
                <a:cs typeface="Arial" pitchFamily="34" charset="0"/>
              </a:rPr>
              <a:t>Каков порядок расчета доходов семьи?</a:t>
            </a:r>
            <a:r>
              <a:rPr lang="ru-RU" alt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3200" dirty="0" smtClean="0"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ъект 3"/>
          <p:cNvSpPr txBox="1">
            <a:spLocks/>
          </p:cNvSpPr>
          <p:nvPr/>
        </p:nvSpPr>
        <p:spPr>
          <a:xfrm>
            <a:off x="828304" y="1844824"/>
            <a:ext cx="10441160" cy="36558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Прежде чем рассчитывать доход, необходимо иметь на руках все документы, подтверждающие получение материальных благ за отчетный период.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Это правило и крупных компаний, и небольших организаций, и семейного бизнеса, и обычной семьи. Источник доходов неважен, главное, что доходы были получены.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1692399" y="2132856"/>
            <a:ext cx="9035958" cy="2664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108000" algn="ctr">
              <a:defRPr/>
            </a:pPr>
            <a:r>
              <a:rPr lang="ru-RU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Чистый доход </a:t>
            </a:r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– это разница </a:t>
            </a:r>
          </a:p>
          <a:p>
            <a:pPr marL="108000" algn="ctr">
              <a:defRPr/>
            </a:pPr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между доходом и суммами налогов, </a:t>
            </a:r>
          </a:p>
          <a:p>
            <a:pPr marL="108000" algn="ctr">
              <a:defRPr/>
            </a:pPr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уплаченными в государственный бюджет. </a:t>
            </a:r>
          </a:p>
          <a:p>
            <a:pPr marL="108000" algn="ctr">
              <a:buFont typeface="Wingdings 3"/>
              <a:buChar char=""/>
              <a:defRPr/>
            </a:pP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8000" algn="ctr">
              <a:defRPr/>
            </a:pPr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Чистый </a:t>
            </a:r>
            <a:r>
              <a:rPr lang="ru-RU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доход  </a:t>
            </a:r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- это еще не чистая прибыль</a:t>
            </a:r>
          </a:p>
          <a:p>
            <a:pPr marL="108000" algn="ctr">
              <a:buFont typeface="Wingdings 3"/>
              <a:buChar char=""/>
              <a:defRPr/>
            </a:pP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55731" y="642918"/>
            <a:ext cx="903766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algn="ctr"/>
            <a:r>
              <a:rPr lang="ru-RU" altLang="ru-RU" sz="3200" b="1" dirty="0" smtClean="0">
                <a:latin typeface="Arial" charset="0"/>
                <a:cs typeface="Arial" charset="0"/>
              </a:rPr>
              <a:t>Как рассчитать чистый доход?</a:t>
            </a:r>
            <a:r>
              <a:rPr lang="ru-RU" altLang="ru-RU" sz="3200" dirty="0" smtClean="0">
                <a:latin typeface="Arial" charset="0"/>
                <a:cs typeface="Arial" charset="0"/>
              </a:rPr>
              <a:t/>
            </a:r>
            <a:br>
              <a:rPr lang="ru-RU" altLang="ru-RU" sz="3200" dirty="0" smtClean="0">
                <a:latin typeface="Arial" charset="0"/>
                <a:cs typeface="Arial" charset="0"/>
              </a:rPr>
            </a:b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162" y="571480"/>
            <a:ext cx="2791884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altLang="ru-RU" sz="3200" b="1" dirty="0" smtClean="0">
                <a:latin typeface="Arial" charset="0"/>
                <a:cs typeface="Arial" charset="0"/>
              </a:rPr>
              <a:t>Пример: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55666" y="2060849"/>
            <a:ext cx="10429948" cy="3046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altLang="ru-RU" sz="3200" dirty="0" smtClean="0">
                <a:latin typeface="Arial" charset="0"/>
                <a:cs typeface="Arial" charset="0"/>
              </a:rPr>
              <a:t>Среднегодовой доход семьи равен 500 тысяч рублей.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ru-RU" altLang="ru-RU" sz="3200" dirty="0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altLang="ru-RU" sz="3200" dirty="0" smtClean="0">
                <a:latin typeface="Arial" charset="0"/>
                <a:cs typeface="Arial" charset="0"/>
              </a:rPr>
              <a:t>Налогов за год было уплачено 100 тысяч рублей.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ru-RU" altLang="ru-RU" sz="3200" dirty="0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altLang="ru-RU" sz="3200" dirty="0" smtClean="0">
                <a:latin typeface="Arial" charset="0"/>
                <a:cs typeface="Arial" charset="0"/>
              </a:rPr>
              <a:t>Таким образом, чистый доход семьи равен 500 – 100 = 400 тысяч рублей</a:t>
            </a:r>
            <a:r>
              <a:rPr lang="ru-RU" altLang="ru-RU" sz="3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247" y="260649"/>
            <a:ext cx="11449272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altLang="ru-RU" sz="3200" b="1" dirty="0" smtClean="0">
                <a:latin typeface="Arial" charset="0"/>
                <a:cs typeface="Arial" charset="0"/>
              </a:rPr>
              <a:t>Как рассчитать среднемесячный доход тем лицам, которые обращаются в государственные службы социального обеспечения для получения помощи и субсидии? </a:t>
            </a:r>
            <a:r>
              <a:rPr lang="ru-RU" altLang="ru-RU" sz="4400" b="1" dirty="0" smtClean="0">
                <a:latin typeface="Calibri" pitchFamily="34" charset="0"/>
              </a:rPr>
              <a:t/>
            </a:r>
            <a:br>
              <a:rPr lang="ru-RU" altLang="ru-RU" sz="4400" b="1" dirty="0" smtClean="0">
                <a:latin typeface="Calibri" pitchFamily="34" charset="0"/>
              </a:rPr>
            </a:b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4246" y="3212977"/>
            <a:ext cx="11475680" cy="26776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Помните, что </a:t>
            </a: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учитываются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только начисленные суммы, а не полученные фактически.</a:t>
            </a:r>
          </a:p>
          <a:p>
            <a:pPr>
              <a:defRPr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Помните, что </a:t>
            </a: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не учитываются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выплаты разового характера (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единоразовые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премии, компенсации за неиспользованный отпуск, разовые пособия при увольнении, задолженность по алиментам за прошлые года и др.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200</Words>
  <Application>Microsoft Office PowerPoint</Application>
  <PresentationFormat>Произвольный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Marina Reginis</cp:lastModifiedBy>
  <cp:revision>15</cp:revision>
  <dcterms:created xsi:type="dcterms:W3CDTF">2016-04-18T11:00:31Z</dcterms:created>
  <dcterms:modified xsi:type="dcterms:W3CDTF">2016-08-25T15:31:49Z</dcterms:modified>
</cp:coreProperties>
</file>